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61" r:id="rId4"/>
    <p:sldId id="262" r:id="rId5"/>
    <p:sldId id="273" r:id="rId6"/>
    <p:sldId id="264" r:id="rId7"/>
    <p:sldId id="274" r:id="rId8"/>
    <p:sldId id="275" r:id="rId9"/>
    <p:sldId id="276" r:id="rId10"/>
    <p:sldId id="277" r:id="rId11"/>
    <p:sldId id="278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9" r:id="rId21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1" d="100"/>
          <a:sy n="81" d="100"/>
        </p:scale>
        <p:origin x="-27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93249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530088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15697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8904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928471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417945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7111917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2927625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264072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433600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1201844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442BE-DFD4-411B-A477-D69D719C597E}" type="datetimeFigureOut">
              <a:rPr lang="zh-TW" altLang="en-US" smtClean="0"/>
              <a:t>2015/12/7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5A6ED-2F85-451E-8E56-D12F7B80729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009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12110" y="466747"/>
            <a:ext cx="10090244" cy="2387600"/>
          </a:xfrm>
        </p:spPr>
        <p:txBody>
          <a:bodyPr>
            <a:normAutofit fontScale="90000"/>
          </a:bodyPr>
          <a:lstStyle/>
          <a:p>
            <a:r>
              <a:rPr lang="zh-TW" altLang="en-US" sz="6000" b="1" dirty="0" smtClean="0"/>
              <a:t>第八章</a:t>
            </a:r>
            <a:r>
              <a:rPr lang="en-US" altLang="zh-TW" sz="6000" b="1" dirty="0" smtClean="0"/>
              <a:t/>
            </a:r>
            <a:br>
              <a:rPr lang="en-US" altLang="zh-TW" sz="6000" b="1" dirty="0" smtClean="0"/>
            </a:br>
            <a:r>
              <a:rPr lang="zh-TW" altLang="en-US" sz="6000" b="1" dirty="0" smtClean="0"/>
              <a:t>教學效能的理論與策略方法</a:t>
            </a:r>
            <a:br>
              <a:rPr lang="zh-TW" altLang="en-US" sz="6000" b="1" dirty="0" smtClean="0"/>
            </a:br>
            <a:endParaRPr lang="zh-TW" altLang="en-US" sz="6000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258451" y="4204209"/>
            <a:ext cx="3066197" cy="876869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中文四 吳佩蓁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>
                <a:solidFill>
                  <a:schemeClr val="tx1"/>
                </a:solidFill>
              </a:rPr>
              <a:t>食科</a:t>
            </a:r>
            <a:r>
              <a:rPr lang="zh-TW" altLang="en-US" dirty="0" smtClean="0">
                <a:solidFill>
                  <a:schemeClr val="tx1"/>
                </a:solidFill>
              </a:rPr>
              <a:t>四 陳智妍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6422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參與學習歷程的程度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/>
              <a:t>一、訂定規定</a:t>
            </a:r>
            <a:endParaRPr lang="en-US" altLang="zh-TW" sz="3200" dirty="0" smtClean="0"/>
          </a:p>
          <a:p>
            <a:r>
              <a:rPr lang="zh-TW" altLang="en-US" sz="3200" dirty="0" smtClean="0"/>
              <a:t>二、安排可獨立學習的作業</a:t>
            </a:r>
            <a:endParaRPr lang="en-US" altLang="zh-TW" sz="3200" dirty="0" smtClean="0"/>
          </a:p>
          <a:p>
            <a:r>
              <a:rPr lang="zh-TW" altLang="en-US" sz="3200" dirty="0" smtClean="0"/>
              <a:t>三、以簡潔方式讓學生知道下一步的學習活動</a:t>
            </a:r>
            <a:endParaRPr lang="en-US" altLang="zh-TW" sz="3200" dirty="0" smtClean="0"/>
          </a:p>
          <a:p>
            <a:r>
              <a:rPr lang="zh-TW" altLang="en-US" sz="3200" dirty="0" smtClean="0"/>
              <a:t>四、多元豐富的教學資源及活動</a:t>
            </a:r>
            <a:endParaRPr lang="en-US" altLang="zh-TW" sz="3200" dirty="0" smtClean="0"/>
          </a:p>
          <a:p>
            <a:r>
              <a:rPr lang="zh-TW" altLang="en-US" sz="3200" dirty="0" smtClean="0"/>
              <a:t>五、避免因處理學生不當行為而干擾其他同學的學習活動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657016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4150" y="87068"/>
            <a:ext cx="10972800" cy="1143000"/>
          </a:xfrm>
        </p:spPr>
        <p:txBody>
          <a:bodyPr/>
          <a:lstStyle/>
          <a:p>
            <a:r>
              <a:rPr lang="zh-TW" altLang="en-US" b="1" dirty="0" smtClean="0"/>
              <a:t>學生的成功率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5201" y="1248892"/>
            <a:ext cx="8946541" cy="4195481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對於低成功率學生的輔導及反思</a:t>
            </a:r>
            <a:endParaRPr lang="zh-TW" altLang="en-US" sz="3200" dirty="0"/>
          </a:p>
        </p:txBody>
      </p:sp>
      <p:pic>
        <p:nvPicPr>
          <p:cNvPr id="1026" name="Picture 2" descr="http://my.cute.edu.tw/~9912225024/images/200910232118523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5876" y="2061494"/>
            <a:ext cx="3679447" cy="3679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6256123" y="6124312"/>
            <a:ext cx="49311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http://my.cute.edu.tw/~9912225024/2.htm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23224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第三節 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有效教學的五種促進行為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使用學生的理念與表達模式</a:t>
            </a:r>
            <a:endParaRPr lang="en-US" altLang="zh-TW" sz="3600" dirty="0" smtClean="0"/>
          </a:p>
          <a:p>
            <a:r>
              <a:rPr lang="zh-TW" altLang="en-US" sz="3600" dirty="0" smtClean="0"/>
              <a:t>結</a:t>
            </a:r>
            <a:r>
              <a:rPr lang="zh-TW" altLang="en-US" sz="3600" dirty="0"/>
              <a:t>構</a:t>
            </a:r>
            <a:r>
              <a:rPr lang="zh-TW" altLang="en-US" sz="3600" dirty="0" smtClean="0"/>
              <a:t>化的教學活動</a:t>
            </a:r>
            <a:endParaRPr lang="en-US" altLang="zh-TW" sz="3600" dirty="0" smtClean="0"/>
          </a:p>
          <a:p>
            <a:r>
              <a:rPr lang="zh-TW" altLang="en-US" sz="3600" dirty="0" smtClean="0"/>
              <a:t>質疑</a:t>
            </a:r>
            <a:endParaRPr lang="en-US" altLang="zh-TW" sz="3600" dirty="0" smtClean="0"/>
          </a:p>
          <a:p>
            <a:r>
              <a:rPr lang="zh-TW" altLang="en-US" sz="3600" dirty="0" smtClean="0"/>
              <a:t>深入探索</a:t>
            </a:r>
            <a:endParaRPr lang="en-US" altLang="zh-TW" sz="3600" dirty="0" smtClean="0"/>
          </a:p>
          <a:p>
            <a:r>
              <a:rPr lang="zh-TW" altLang="en-US" sz="3600" dirty="0" smtClean="0"/>
              <a:t>教師情</a:t>
            </a:r>
            <a:r>
              <a:rPr lang="zh-TW" altLang="en-US" sz="3600" dirty="0"/>
              <a:t>感</a:t>
            </a:r>
          </a:p>
        </p:txBody>
      </p:sp>
    </p:spTree>
    <p:extLst>
      <p:ext uri="{BB962C8B-B14F-4D97-AF65-F5344CB8AC3E}">
        <p14:creationId xmlns:p14="http://schemas.microsoft.com/office/powerpoint/2010/main" val="7003643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使用學生的理念與表達模式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承認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重複使用學生個體表達之名詞</a:t>
            </a:r>
            <a:r>
              <a:rPr lang="zh-TW" altLang="en-US" sz="3600" dirty="0"/>
              <a:t>。</a:t>
            </a:r>
            <a:endParaRPr lang="en-US" altLang="zh-TW" sz="3600" dirty="0" smtClean="0"/>
          </a:p>
          <a:p>
            <a:r>
              <a:rPr lang="zh-TW" altLang="en-US" sz="3600" dirty="0" smtClean="0"/>
              <a:t>修正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以學生想法理念轉為概念。</a:t>
            </a:r>
            <a:endParaRPr lang="en-US" altLang="zh-TW" sz="3600" dirty="0" smtClean="0"/>
          </a:p>
          <a:p>
            <a:r>
              <a:rPr lang="zh-TW" altLang="en-US" sz="3600" dirty="0" smtClean="0"/>
              <a:t>應用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使用學生的觀念教導學生推論。</a:t>
            </a:r>
            <a:endParaRPr lang="en-US" altLang="zh-TW" sz="3600" dirty="0" smtClean="0"/>
          </a:p>
          <a:p>
            <a:r>
              <a:rPr lang="zh-TW" altLang="en-US" sz="3600" dirty="0" smtClean="0"/>
              <a:t>比較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把此理念與學生早期的觀念作比較。</a:t>
            </a:r>
            <a:endParaRPr lang="en-US" altLang="zh-TW" sz="3600" dirty="0" smtClean="0"/>
          </a:p>
          <a:p>
            <a:r>
              <a:rPr lang="zh-TW" altLang="en-US" sz="3600" dirty="0" smtClean="0"/>
              <a:t>歸納摘要</a:t>
            </a:r>
            <a:r>
              <a:rPr lang="en-US" altLang="zh-TW" sz="3600" dirty="0" smtClean="0"/>
              <a:t>:</a:t>
            </a:r>
            <a:r>
              <a:rPr lang="zh-TW" altLang="en-US" sz="3600" dirty="0" smtClean="0"/>
              <a:t>重述課堂學習內容。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4404687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/>
              <a:t>結構化的教學活動</a:t>
            </a:r>
            <a:br>
              <a:rPr lang="zh-TW" altLang="en-US" b="1" dirty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 smtClean="0"/>
              <a:t>使用</a:t>
            </a:r>
            <a:r>
              <a:rPr lang="zh-TW" altLang="en-US" sz="3600" dirty="0" smtClean="0">
                <a:latin typeface="新細明體"/>
                <a:ea typeface="新細明體"/>
              </a:rPr>
              <a:t>「</a:t>
            </a:r>
            <a:r>
              <a:rPr lang="zh-TW" altLang="en-US" sz="3600" dirty="0" smtClean="0"/>
              <a:t>符號</a:t>
            </a:r>
            <a:r>
              <a:rPr lang="zh-TW" altLang="en-US" sz="3600" dirty="0" smtClean="0">
                <a:latin typeface="新細明體"/>
                <a:ea typeface="新細明體"/>
              </a:rPr>
              <a:t>」</a:t>
            </a:r>
            <a:r>
              <a:rPr lang="zh-TW" altLang="en-US" sz="3600" dirty="0" smtClean="0"/>
              <a:t>表達方式</a:t>
            </a:r>
            <a:endParaRPr lang="en-US" altLang="zh-TW" sz="3600" dirty="0" smtClean="0"/>
          </a:p>
          <a:p>
            <a:r>
              <a:rPr lang="zh-TW" altLang="en-US" sz="3600" dirty="0" smtClean="0"/>
              <a:t>用</a:t>
            </a:r>
            <a:r>
              <a:rPr lang="zh-TW" altLang="en-US" sz="3600" dirty="0" smtClean="0">
                <a:latin typeface="新細明體"/>
                <a:ea typeface="新細明體"/>
              </a:rPr>
              <a:t>「</a:t>
            </a:r>
            <a:r>
              <a:rPr lang="zh-TW" altLang="en-US" sz="3600" dirty="0" smtClean="0"/>
              <a:t>強調</a:t>
            </a:r>
            <a:r>
              <a:rPr lang="zh-TW" altLang="en-US" sz="3600" dirty="0" smtClean="0">
                <a:latin typeface="新細明體"/>
                <a:ea typeface="新細明體"/>
              </a:rPr>
              <a:t>」</a:t>
            </a:r>
            <a:r>
              <a:rPr lang="zh-TW" altLang="en-US" sz="3600" dirty="0" smtClean="0"/>
              <a:t>詞</a:t>
            </a:r>
            <a:endParaRPr lang="en-US" altLang="zh-TW" sz="3600" dirty="0" smtClean="0"/>
          </a:p>
          <a:p>
            <a:r>
              <a:rPr lang="zh-TW" altLang="en-US" sz="3600" dirty="0" smtClean="0"/>
              <a:t>口語行銷的行</a:t>
            </a:r>
            <a:r>
              <a:rPr lang="zh-TW" altLang="en-US" sz="3600" dirty="0"/>
              <a:t>為</a:t>
            </a:r>
          </a:p>
        </p:txBody>
      </p:sp>
    </p:spTree>
    <p:extLst>
      <p:ext uri="{BB962C8B-B14F-4D97-AF65-F5344CB8AC3E}">
        <p14:creationId xmlns:p14="http://schemas.microsoft.com/office/powerpoint/2010/main" val="6715500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8850" y="-175846"/>
            <a:ext cx="9404723" cy="1400530"/>
          </a:xfrm>
        </p:spPr>
        <p:txBody>
          <a:bodyPr/>
          <a:lstStyle/>
          <a:p>
            <a:r>
              <a:rPr lang="zh-TW" altLang="en-US" b="1" dirty="0" smtClean="0"/>
              <a:t>質疑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7804" y="904057"/>
            <a:ext cx="8946541" cy="4195481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內容導向問題</a:t>
            </a:r>
            <a:endParaRPr lang="en-US" altLang="zh-TW" sz="2800" dirty="0" smtClean="0"/>
          </a:p>
          <a:p>
            <a:r>
              <a:rPr lang="zh-TW" altLang="en-US" sz="2800" dirty="0" smtClean="0"/>
              <a:t>又稱直接問題、低階問題、聚合型問題、封閉性問題、事實性問題</a:t>
            </a:r>
            <a:endParaRPr lang="en-US" altLang="zh-TW" sz="2800" dirty="0" smtClean="0"/>
          </a:p>
          <a:p>
            <a:r>
              <a:rPr lang="en-US" altLang="zh-TW" sz="2800" dirty="0" smtClean="0"/>
              <a:t>EX:</a:t>
            </a:r>
            <a:r>
              <a:rPr lang="zh-TW" altLang="en-US" sz="2800" dirty="0" smtClean="0"/>
              <a:t>第一位登陸月球的美國太空人是誰</a:t>
            </a:r>
            <a:r>
              <a:rPr lang="en-US" altLang="zh-TW" sz="2800" dirty="0" smtClean="0"/>
              <a:t>?</a:t>
            </a:r>
          </a:p>
          <a:p>
            <a:endParaRPr lang="en-US" altLang="zh-TW" sz="2800" dirty="0"/>
          </a:p>
          <a:p>
            <a:r>
              <a:rPr lang="zh-TW" altLang="en-US" sz="2800" dirty="0" smtClean="0"/>
              <a:t>過程導向問題</a:t>
            </a:r>
            <a:endParaRPr lang="en-US" altLang="zh-TW" sz="2800" dirty="0" smtClean="0"/>
          </a:p>
          <a:p>
            <a:r>
              <a:rPr lang="zh-TW" altLang="en-US" sz="2800" dirty="0" smtClean="0"/>
              <a:t>又稱間接問題、高階問題、擴散型問題、開放式問題、概念性問題</a:t>
            </a:r>
            <a:endParaRPr lang="en-US" altLang="zh-TW" sz="2800" dirty="0" smtClean="0"/>
          </a:p>
          <a:p>
            <a:r>
              <a:rPr lang="en-US" altLang="zh-TW" sz="2800" dirty="0" smtClean="0"/>
              <a:t>EX:</a:t>
            </a:r>
            <a:r>
              <a:rPr lang="zh-TW" altLang="en-US" sz="2800" dirty="0" smtClean="0"/>
              <a:t>讀了這篇文章之後你有什麼感想</a:t>
            </a:r>
            <a:r>
              <a:rPr lang="en-US" altLang="zh-TW" sz="2800" dirty="0" smtClean="0"/>
              <a:t>?</a:t>
            </a:r>
          </a:p>
          <a:p>
            <a:r>
              <a:rPr lang="zh-TW" altLang="en-US" sz="2800" dirty="0" smtClean="0"/>
              <a:t>分類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列舉、假如、可能、比較、想像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824581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7539" y="-112224"/>
            <a:ext cx="10972800" cy="1143000"/>
          </a:xfrm>
        </p:spPr>
        <p:txBody>
          <a:bodyPr/>
          <a:lstStyle/>
          <a:p>
            <a:r>
              <a:rPr lang="zh-TW" altLang="en-US" b="1" dirty="0" smtClean="0"/>
              <a:t>深入探索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759" y="977019"/>
            <a:ext cx="8946541" cy="4195481"/>
          </a:xfrm>
        </p:spPr>
        <p:txBody>
          <a:bodyPr/>
          <a:lstStyle/>
          <a:p>
            <a:r>
              <a:rPr lang="zh-TW" altLang="en-US" sz="2800" dirty="0" smtClean="0"/>
              <a:t>一、引發學生對答案內容清晰度的理解</a:t>
            </a:r>
            <a:endParaRPr lang="en-US" altLang="zh-TW" sz="2800" dirty="0" smtClean="0"/>
          </a:p>
          <a:p>
            <a:r>
              <a:rPr lang="zh-TW" altLang="en-US" sz="2800" dirty="0" smtClean="0"/>
              <a:t>二、再</a:t>
            </a:r>
            <a:r>
              <a:rPr lang="zh-TW" altLang="en-US" sz="2800" dirty="0"/>
              <a:t>以</a:t>
            </a:r>
            <a:r>
              <a:rPr lang="zh-TW" altLang="en-US" sz="2800" dirty="0" smtClean="0"/>
              <a:t>其他相關資訊誘導學生進一步的反應</a:t>
            </a:r>
            <a:endParaRPr lang="en-US" altLang="zh-TW" sz="2800" dirty="0" smtClean="0"/>
          </a:p>
          <a:p>
            <a:r>
              <a:rPr lang="zh-TW" altLang="en-US" sz="2800" dirty="0" smtClean="0"/>
              <a:t>三、重新導引學生反應，使學生的回答內涵更為豐富且多元</a:t>
            </a:r>
            <a:endParaRPr lang="en-US" altLang="zh-TW" sz="2800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1364774" y="3002507"/>
            <a:ext cx="1555845" cy="1105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教師提出問題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1351125" y="4865426"/>
            <a:ext cx="1555845" cy="107817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導引新的思考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4176214" y="3008632"/>
            <a:ext cx="1637732" cy="1105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學生回答問題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4067032" y="4856326"/>
            <a:ext cx="1637732" cy="11464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學生回答問題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7060091" y="3073026"/>
            <a:ext cx="1624084" cy="11054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摘述補充內容</a:t>
            </a:r>
            <a:endParaRPr lang="zh-TW" altLang="en-US" dirty="0"/>
          </a:p>
        </p:txBody>
      </p:sp>
      <p:sp>
        <p:nvSpPr>
          <p:cNvPr id="12" name="橢圓 11"/>
          <p:cNvSpPr/>
          <p:nvPr/>
        </p:nvSpPr>
        <p:spPr>
          <a:xfrm>
            <a:off x="7060092" y="4829030"/>
            <a:ext cx="1624083" cy="12010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重新建構問題</a:t>
            </a:r>
            <a:endParaRPr lang="zh-TW" altLang="en-US" dirty="0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3066372" y="3561366"/>
            <a:ext cx="859809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/>
          <p:nvPr/>
        </p:nvCxnSpPr>
        <p:spPr>
          <a:xfrm>
            <a:off x="5950424" y="3650429"/>
            <a:ext cx="968991" cy="272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/>
          <p:nvPr/>
        </p:nvCxnSpPr>
        <p:spPr>
          <a:xfrm flipV="1">
            <a:off x="2129048" y="4230459"/>
            <a:ext cx="13647" cy="532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>
            <a:off x="3029803" y="5377216"/>
            <a:ext cx="859809" cy="272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5813946" y="5432856"/>
            <a:ext cx="9689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/>
          <p:nvPr/>
        </p:nvCxnSpPr>
        <p:spPr>
          <a:xfrm>
            <a:off x="7786224" y="4326342"/>
            <a:ext cx="0" cy="4230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H="1" flipV="1">
            <a:off x="5500047" y="4258103"/>
            <a:ext cx="1419367" cy="764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049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教師情感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32974" y="1396425"/>
            <a:ext cx="8946541" cy="4195481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教學熱忱</a:t>
            </a:r>
            <a:endParaRPr lang="en-US" altLang="zh-TW" sz="3600" dirty="0" smtClean="0"/>
          </a:p>
          <a:p>
            <a:endParaRPr lang="zh-TW" altLang="en-US" sz="36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637" y="1586479"/>
            <a:ext cx="5430963" cy="405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48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775704" cy="1200236"/>
          </a:xfrm>
        </p:spPr>
        <p:txBody>
          <a:bodyPr/>
          <a:lstStyle/>
          <a:p>
            <a:r>
              <a:rPr lang="zh-TW" altLang="en-US" b="1" dirty="0" smtClean="0"/>
              <a:t>第四節</a:t>
            </a:r>
            <a:r>
              <a:rPr lang="en-US" altLang="zh-TW" b="1" dirty="0" smtClean="0"/>
              <a:t>:</a:t>
            </a:r>
            <a:r>
              <a:rPr lang="zh-TW" altLang="en-US" b="1" dirty="0" smtClean="0"/>
              <a:t>有效能教師所應具備的五</a:t>
            </a:r>
            <a:r>
              <a:rPr lang="en-US" altLang="zh-TW" b="1" dirty="0" smtClean="0"/>
              <a:t>C</a:t>
            </a:r>
            <a:r>
              <a:rPr lang="zh-TW" altLang="en-US" b="1" dirty="0" smtClean="0"/>
              <a:t>能力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4358" y="1701226"/>
            <a:ext cx="8946541" cy="4195481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溝通的能力 </a:t>
            </a:r>
            <a:r>
              <a:rPr lang="en-US" altLang="zh-TW" sz="3200" dirty="0"/>
              <a:t>(</a:t>
            </a:r>
            <a:r>
              <a:rPr lang="en-US" altLang="zh-TW" sz="3200" dirty="0" smtClean="0"/>
              <a:t>communication)</a:t>
            </a:r>
          </a:p>
          <a:p>
            <a:r>
              <a:rPr lang="zh-TW" altLang="en-US" sz="3200" dirty="0" smtClean="0"/>
              <a:t>協調的能力 </a:t>
            </a:r>
            <a:r>
              <a:rPr lang="en-US" altLang="zh-TW" sz="3200" dirty="0" smtClean="0"/>
              <a:t>(coordination)</a:t>
            </a:r>
          </a:p>
          <a:p>
            <a:r>
              <a:rPr lang="zh-TW" altLang="en-US" sz="3200" dirty="0" smtClean="0"/>
              <a:t>合作的能力 </a:t>
            </a:r>
            <a:r>
              <a:rPr lang="en-US" altLang="zh-TW" sz="3200" dirty="0" smtClean="0"/>
              <a:t>(cooperation)</a:t>
            </a:r>
          </a:p>
          <a:p>
            <a:r>
              <a:rPr lang="zh-TW" altLang="en-US" sz="3200" dirty="0" smtClean="0"/>
              <a:t>創意性突破的能力 </a:t>
            </a:r>
            <a:r>
              <a:rPr lang="en-US" altLang="zh-TW" sz="3200" dirty="0" smtClean="0"/>
              <a:t>(creative breaking)</a:t>
            </a:r>
          </a:p>
          <a:p>
            <a:r>
              <a:rPr lang="zh-TW" altLang="en-US" sz="3200" dirty="0" smtClean="0"/>
              <a:t>持續性改善的能力 </a:t>
            </a:r>
            <a:r>
              <a:rPr lang="en-US" altLang="zh-TW" sz="3200" dirty="0" smtClean="0"/>
              <a:t>(continuous improving)</a:t>
            </a:r>
          </a:p>
          <a:p>
            <a:endParaRPr lang="en-US" altLang="zh-TW" sz="3200" dirty="0"/>
          </a:p>
        </p:txBody>
      </p:sp>
    </p:spTree>
    <p:extLst>
      <p:ext uri="{BB962C8B-B14F-4D97-AF65-F5344CB8AC3E}">
        <p14:creationId xmlns:p14="http://schemas.microsoft.com/office/powerpoint/2010/main" val="38376172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dirty="0" smtClean="0"/>
              <a:t>聯合國科教文組織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sz="3600" dirty="0"/>
              <a:t>人類未來學習四大主流</a:t>
            </a:r>
            <a:r>
              <a:rPr lang="en-US" altLang="zh-TW" sz="3600" dirty="0"/>
              <a:t>: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6758" y="2145323"/>
            <a:ext cx="8946541" cy="3716214"/>
          </a:xfrm>
        </p:spPr>
        <p:txBody>
          <a:bodyPr>
            <a:normAutofit/>
          </a:bodyPr>
          <a:lstStyle/>
          <a:p>
            <a:r>
              <a:rPr lang="zh-TW" altLang="en-US" sz="3600" dirty="0" smtClean="0"/>
              <a:t>學習專業知識</a:t>
            </a:r>
            <a:endParaRPr lang="en-US" altLang="zh-TW" sz="3600" dirty="0" smtClean="0"/>
          </a:p>
          <a:p>
            <a:r>
              <a:rPr lang="zh-TW" altLang="en-US" sz="3600" dirty="0" smtClean="0"/>
              <a:t>學習做事</a:t>
            </a:r>
            <a:endParaRPr lang="en-US" altLang="zh-TW" sz="3600" dirty="0" smtClean="0"/>
          </a:p>
          <a:p>
            <a:r>
              <a:rPr lang="zh-TW" altLang="en-US" sz="3600" dirty="0" smtClean="0"/>
              <a:t>學習與人相處</a:t>
            </a:r>
            <a:endParaRPr lang="en-US" altLang="zh-TW" sz="3600" dirty="0" smtClean="0"/>
          </a:p>
          <a:p>
            <a:r>
              <a:rPr lang="zh-TW" altLang="en-US" sz="3600" dirty="0" smtClean="0"/>
              <a:t>學習不斷學習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377346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3745" y="220006"/>
            <a:ext cx="9404723" cy="1400530"/>
          </a:xfrm>
        </p:spPr>
        <p:txBody>
          <a:bodyPr/>
          <a:lstStyle/>
          <a:p>
            <a:r>
              <a:rPr lang="zh-TW" altLang="en-US" b="1" dirty="0" smtClean="0"/>
              <a:t>教學效能</a:t>
            </a:r>
            <a:r>
              <a:rPr lang="en-US" altLang="zh-TW" sz="4800" b="1" dirty="0" smtClean="0"/>
              <a:t>(</a:t>
            </a:r>
            <a:r>
              <a:rPr lang="en-US" altLang="zh-TW" sz="4800" b="1" cap="none" dirty="0" smtClean="0">
                <a:latin typeface="+mn-ea"/>
                <a:ea typeface="+mn-ea"/>
              </a:rPr>
              <a:t>teacher effectiveness</a:t>
            </a:r>
            <a:r>
              <a:rPr lang="en-US" altLang="zh-TW" sz="4800" b="1" dirty="0" smtClean="0"/>
              <a:t>)</a:t>
            </a:r>
            <a:endParaRPr lang="zh-TW" altLang="en-US" sz="48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32973" y="1583994"/>
            <a:ext cx="8946541" cy="4195481"/>
          </a:xfrm>
        </p:spPr>
        <p:txBody>
          <a:bodyPr>
            <a:normAutofit lnSpcReduction="10000"/>
          </a:bodyPr>
          <a:lstStyle/>
          <a:p>
            <a:r>
              <a:rPr lang="zh-TW" altLang="en-US" sz="4000" dirty="0" smtClean="0"/>
              <a:t>教師教學的行為表現直、間接影養到學生的學習展現、學習成就及教育目標的達成</a:t>
            </a:r>
            <a:endParaRPr lang="en-US" altLang="zh-TW" sz="4000" dirty="0" smtClean="0"/>
          </a:p>
          <a:p>
            <a:endParaRPr lang="en-US" altLang="zh-TW" sz="4000" dirty="0" smtClean="0"/>
          </a:p>
          <a:p>
            <a:r>
              <a:rPr lang="zh-TW" altLang="en-US" sz="4000" dirty="0" smtClean="0"/>
              <a:t>也稱為有效能的教</a:t>
            </a:r>
            <a:r>
              <a:rPr lang="zh-TW" altLang="en-US" sz="4000" dirty="0"/>
              <a:t>師</a:t>
            </a:r>
            <a:r>
              <a:rPr lang="zh-TW" altLang="en-US" sz="4000" dirty="0" smtClean="0"/>
              <a:t>行為，也就是教師所展現的是有效的教學行為與教學活動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845670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問題討論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32973" y="1595718"/>
            <a:ext cx="8946541" cy="4195481"/>
          </a:xfrm>
        </p:spPr>
        <p:txBody>
          <a:bodyPr>
            <a:normAutofit/>
          </a:bodyPr>
          <a:lstStyle/>
          <a:p>
            <a:r>
              <a:rPr lang="zh-TW" altLang="en-US" sz="2800" dirty="0" smtClean="0"/>
              <a:t>是教師為</a:t>
            </a:r>
            <a:r>
              <a:rPr lang="zh-TW" altLang="en-US" sz="2800" dirty="0" smtClean="0">
                <a:latin typeface="新細明體"/>
                <a:ea typeface="新細明體"/>
              </a:rPr>
              <a:t>「職業」與視教師為「志業」有何不同</a:t>
            </a:r>
            <a:r>
              <a:rPr lang="en-US" altLang="zh-TW" sz="2800" dirty="0">
                <a:latin typeface="新細明體"/>
                <a:ea typeface="新細明體"/>
              </a:rPr>
              <a:t>?</a:t>
            </a:r>
            <a:endParaRPr lang="en-US" altLang="zh-TW" sz="2800" dirty="0" smtClean="0">
              <a:latin typeface="新細明體"/>
              <a:ea typeface="新細明體"/>
            </a:endParaRPr>
          </a:p>
          <a:p>
            <a:endParaRPr lang="en-US" altLang="zh-TW" sz="2800" dirty="0">
              <a:latin typeface="新細明體"/>
              <a:ea typeface="新細明體"/>
            </a:endParaRPr>
          </a:p>
          <a:p>
            <a:r>
              <a:rPr lang="zh-TW" altLang="en-US" sz="2800" dirty="0" smtClean="0"/>
              <a:t>分組活動時，同學均不喜歡與某位同學在同一組，身為教師的您該如何處理</a:t>
            </a:r>
            <a:r>
              <a:rPr lang="en-US" altLang="zh-TW" sz="2800" dirty="0" smtClean="0"/>
              <a:t>?</a:t>
            </a:r>
          </a:p>
          <a:p>
            <a:endParaRPr lang="en-US" altLang="zh-TW" sz="2800" dirty="0"/>
          </a:p>
          <a:p>
            <a:r>
              <a:rPr lang="zh-TW" altLang="en-US" sz="2800" dirty="0" smtClean="0"/>
              <a:t>在問題討論法中，如果老師所提的問題為</a:t>
            </a:r>
            <a:r>
              <a:rPr lang="zh-TW" altLang="en-US" sz="2800" dirty="0" smtClean="0">
                <a:latin typeface="新細明體"/>
                <a:ea typeface="新細明體"/>
              </a:rPr>
              <a:t>「內容導向問題」，教師只名學生回答，學生回答錯誤，此時全班</a:t>
            </a:r>
            <a:r>
              <a:rPr lang="zh-TW" altLang="en-US" sz="2800" dirty="0">
                <a:latin typeface="新細明體"/>
              </a:rPr>
              <a:t>哄堂大笑，身為教師的您該如何處理</a:t>
            </a:r>
            <a:r>
              <a:rPr lang="en-US" altLang="zh-TW" sz="2800" dirty="0">
                <a:latin typeface="新細明體"/>
              </a:rPr>
              <a:t>?</a:t>
            </a:r>
          </a:p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9074546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4220" y="652388"/>
            <a:ext cx="9404723" cy="1400530"/>
          </a:xfrm>
        </p:spPr>
        <p:txBody>
          <a:bodyPr>
            <a:normAutofit fontScale="90000"/>
          </a:bodyPr>
          <a:lstStyle/>
          <a:p>
            <a:r>
              <a:rPr lang="zh-TW" altLang="en-US" b="1" dirty="0" smtClean="0"/>
              <a:t>第一節：有效能的教師行為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  六大教學領域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0" y="2181171"/>
            <a:ext cx="8946541" cy="4195481"/>
          </a:xfrm>
        </p:spPr>
        <p:txBody>
          <a:bodyPr/>
          <a:lstStyle/>
          <a:p>
            <a:r>
              <a:rPr lang="zh-TW" altLang="en-US" sz="2800" dirty="0" smtClean="0"/>
              <a:t>一、清晰</a:t>
            </a:r>
            <a:endParaRPr lang="en-US" altLang="zh-TW" sz="2800" dirty="0" smtClean="0"/>
          </a:p>
          <a:p>
            <a:r>
              <a:rPr lang="zh-TW" altLang="en-US" sz="2800" dirty="0" smtClean="0"/>
              <a:t>二、多樣性</a:t>
            </a:r>
            <a:endParaRPr lang="en-US" altLang="zh-TW" sz="2800" dirty="0" smtClean="0"/>
          </a:p>
          <a:p>
            <a:r>
              <a:rPr lang="zh-TW" altLang="en-US" sz="2800" dirty="0" smtClean="0"/>
              <a:t>三、關懷</a:t>
            </a:r>
            <a:endParaRPr lang="en-US" altLang="zh-TW" sz="2800" dirty="0" smtClean="0"/>
          </a:p>
          <a:p>
            <a:r>
              <a:rPr lang="zh-TW" altLang="en-US" sz="2800" dirty="0" smtClean="0"/>
              <a:t>四、溝通技巧</a:t>
            </a:r>
            <a:endParaRPr lang="en-US" altLang="zh-TW" sz="2800" dirty="0" smtClean="0"/>
          </a:p>
          <a:p>
            <a:r>
              <a:rPr lang="zh-TW" altLang="en-US" sz="2800" dirty="0" smtClean="0"/>
              <a:t>五、工作取向</a:t>
            </a:r>
            <a:endParaRPr lang="en-US" altLang="zh-TW" sz="2800" dirty="0" smtClean="0"/>
          </a:p>
          <a:p>
            <a:r>
              <a:rPr lang="zh-TW" altLang="en-US" sz="2800" dirty="0" smtClean="0"/>
              <a:t>六、教室管理與紀律</a:t>
            </a:r>
            <a:endParaRPr lang="en-US" altLang="zh-TW" sz="28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41543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阿希頓</a:t>
            </a:r>
            <a:r>
              <a:rPr lang="en-US" altLang="zh-TW" b="1" cap="none" dirty="0" smtClean="0"/>
              <a:t>(Ashton)</a:t>
            </a:r>
            <a:r>
              <a:rPr lang="zh-TW" altLang="en-US" b="1" cap="none" dirty="0" smtClean="0"/>
              <a:t>的有效教學行為內涵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75201" y="1547950"/>
            <a:ext cx="8946541" cy="4195481"/>
          </a:xfrm>
        </p:spPr>
        <p:txBody>
          <a:bodyPr>
            <a:noAutofit/>
          </a:bodyPr>
          <a:lstStyle/>
          <a:p>
            <a:r>
              <a:rPr lang="zh-TW" altLang="en-US" sz="2800" dirty="0" smtClean="0"/>
              <a:t>一、個人成就感方面</a:t>
            </a:r>
            <a:endParaRPr lang="en-US" altLang="zh-TW" sz="2800" dirty="0" smtClean="0"/>
          </a:p>
          <a:p>
            <a:r>
              <a:rPr lang="zh-TW" altLang="en-US" sz="2800" dirty="0" smtClean="0"/>
              <a:t>二、對學生行為和成就正向期望</a:t>
            </a:r>
            <a:endParaRPr lang="en-US" altLang="zh-TW" sz="2800" dirty="0" smtClean="0"/>
          </a:p>
          <a:p>
            <a:r>
              <a:rPr lang="zh-TW" altLang="en-US" sz="2800" dirty="0" smtClean="0"/>
              <a:t>三、對學生學習的個人責任</a:t>
            </a:r>
            <a:endParaRPr lang="en-US" altLang="zh-TW" sz="2800" dirty="0" smtClean="0"/>
          </a:p>
          <a:p>
            <a:r>
              <a:rPr lang="zh-TW" altLang="en-US" sz="2800" dirty="0" smtClean="0"/>
              <a:t>四、達成目標的策略</a:t>
            </a:r>
            <a:endParaRPr lang="en-US" altLang="zh-TW" sz="2800" dirty="0" smtClean="0"/>
          </a:p>
          <a:p>
            <a:r>
              <a:rPr lang="zh-TW" altLang="en-US" sz="2800" dirty="0" smtClean="0"/>
              <a:t>五、正向的影響</a:t>
            </a:r>
            <a:endParaRPr lang="en-US" altLang="zh-TW" sz="2800" dirty="0" smtClean="0"/>
          </a:p>
          <a:p>
            <a:r>
              <a:rPr lang="zh-TW" altLang="en-US" sz="2800" dirty="0" smtClean="0"/>
              <a:t>六、教學掌控程度</a:t>
            </a:r>
            <a:endParaRPr lang="en-US" altLang="zh-TW" sz="2800" dirty="0" smtClean="0"/>
          </a:p>
          <a:p>
            <a:r>
              <a:rPr lang="zh-TW" altLang="en-US" sz="2800" dirty="0" smtClean="0"/>
              <a:t>七、師生共同的目標</a:t>
            </a:r>
            <a:endParaRPr lang="en-US" altLang="zh-TW" sz="2800" dirty="0" smtClean="0"/>
          </a:p>
          <a:p>
            <a:r>
              <a:rPr lang="zh-TW" altLang="en-US" sz="2800" dirty="0" smtClean="0"/>
              <a:t>八、民主式決定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3293853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74220" y="242080"/>
            <a:ext cx="9404723" cy="1121821"/>
          </a:xfrm>
        </p:spPr>
        <p:txBody>
          <a:bodyPr/>
          <a:lstStyle/>
          <a:p>
            <a:r>
              <a:rPr lang="zh-TW" altLang="en-US" b="1" dirty="0" smtClean="0"/>
              <a:t>教學行為範例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7050" y="1774209"/>
            <a:ext cx="8946541" cy="4195481"/>
          </a:xfrm>
        </p:spPr>
        <p:txBody>
          <a:bodyPr>
            <a:normAutofit/>
          </a:bodyPr>
          <a:lstStyle/>
          <a:p>
            <a:pPr marL="457200" indent="-457200">
              <a:buFont typeface="+mj-ea"/>
              <a:buAutoNum type="ea1ChtPeriod"/>
            </a:pPr>
            <a:r>
              <a:rPr lang="zh-TW" altLang="en-US" sz="2400" dirty="0" smtClean="0"/>
              <a:t>教學進行時：會簡短、具體的陳述目標</a:t>
            </a:r>
            <a:endParaRPr lang="en-US" altLang="zh-TW" sz="24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 smtClean="0"/>
              <a:t>單元開始時：簡短溫和的複習上次內容，說明學習的必要條件</a:t>
            </a:r>
            <a:endParaRPr lang="en-US" altLang="zh-TW" sz="24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 smtClean="0"/>
              <a:t>單元教學中：井然有序地呈現教材，並讓學生即時練習</a:t>
            </a:r>
            <a:endParaRPr lang="en-US" altLang="zh-TW" sz="24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 smtClean="0"/>
              <a:t>遇到問題時：會給予學生明確、清楚且詳盡的講解</a:t>
            </a:r>
            <a:endParaRPr lang="en-US" altLang="zh-TW" sz="24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 smtClean="0"/>
              <a:t>單元教學後：提供富挑戰性的作業，讓學生有主動練習的機會</a:t>
            </a:r>
            <a:endParaRPr lang="en-US" altLang="zh-TW" sz="24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 smtClean="0"/>
              <a:t>評量方式：可向學生</a:t>
            </a:r>
            <a:r>
              <a:rPr lang="zh-TW" altLang="en-US" sz="2400" dirty="0"/>
              <a:t>提供適當問題，了解其理解程度及</a:t>
            </a:r>
            <a:r>
              <a:rPr lang="zh-TW" altLang="en-US" sz="2400" dirty="0" smtClean="0"/>
              <a:t>反應</a:t>
            </a:r>
            <a:endParaRPr lang="en-US" altLang="zh-TW" sz="24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 smtClean="0"/>
              <a:t>第一次接觸的課程：會引導學生學習</a:t>
            </a:r>
            <a:endParaRPr lang="en-US" altLang="zh-TW" sz="24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 smtClean="0"/>
              <a:t>提供學生有系統</a:t>
            </a:r>
            <a:r>
              <a:rPr lang="zh-TW" altLang="en-US" sz="2400" dirty="0"/>
              <a:t>的</a:t>
            </a:r>
            <a:r>
              <a:rPr lang="zh-TW" altLang="en-US" sz="2400" dirty="0" smtClean="0"/>
              <a:t>回饋及矯正</a:t>
            </a:r>
            <a:endParaRPr lang="en-US" altLang="zh-TW" sz="24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2400" dirty="0" smtClean="0"/>
              <a:t>作業方面：監控學生作業，使學生有學習信心並能獨立學習</a:t>
            </a:r>
            <a:endParaRPr lang="en-US" altLang="zh-TW" sz="2400" dirty="0" smtClean="0"/>
          </a:p>
          <a:p>
            <a:pPr marL="457200" indent="-457200">
              <a:buFont typeface="+mj-ea"/>
              <a:buAutoNum type="ea1ChtPeriod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22762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第二節：有效教學的五項關鍵行為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ea"/>
              <a:buAutoNum type="ea1ChtPeriod"/>
            </a:pPr>
            <a:r>
              <a:rPr lang="zh-TW" altLang="en-US" sz="3200" dirty="0" smtClean="0"/>
              <a:t>課堂清晰度</a:t>
            </a:r>
            <a:endParaRPr lang="en-US" altLang="zh-TW" sz="32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3200" dirty="0" smtClean="0"/>
              <a:t>教學多樣化</a:t>
            </a:r>
            <a:endParaRPr lang="en-US" altLang="zh-TW" sz="32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3200" dirty="0" smtClean="0"/>
              <a:t>教師工作取向</a:t>
            </a:r>
            <a:endParaRPr lang="en-US" altLang="zh-TW" sz="32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3200" dirty="0" smtClean="0"/>
              <a:t>餐與學習歷程的程度</a:t>
            </a:r>
            <a:endParaRPr lang="en-US" altLang="zh-TW" sz="3200" dirty="0" smtClean="0"/>
          </a:p>
          <a:p>
            <a:pPr marL="457200" indent="-457200">
              <a:buFont typeface="+mj-ea"/>
              <a:buAutoNum type="ea1ChtPeriod"/>
            </a:pPr>
            <a:r>
              <a:rPr lang="zh-TW" altLang="en-US" sz="3200" dirty="0" smtClean="0"/>
              <a:t>學生的成功</a:t>
            </a:r>
            <a:r>
              <a:rPr lang="zh-TW" altLang="en-US" sz="3200" dirty="0"/>
              <a:t>率</a:t>
            </a:r>
          </a:p>
        </p:txBody>
      </p:sp>
    </p:spTree>
    <p:extLst>
      <p:ext uri="{BB962C8B-B14F-4D97-AF65-F5344CB8AC3E}">
        <p14:creationId xmlns:p14="http://schemas.microsoft.com/office/powerpoint/2010/main" val="306360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b="1" dirty="0"/>
              <a:t>課堂清晰度</a:t>
            </a:r>
            <a:r>
              <a:rPr lang="en-US" altLang="zh-TW" b="1" dirty="0"/>
              <a:t/>
            </a:r>
            <a:br>
              <a:rPr lang="en-US" altLang="zh-TW" b="1" dirty="0"/>
            </a:b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3200" dirty="0" smtClean="0"/>
              <a:t>1.</a:t>
            </a:r>
            <a:r>
              <a:rPr lang="zh-TW" altLang="en-US" sz="3200" dirty="0" smtClean="0"/>
              <a:t>對內容的熟悉程度</a:t>
            </a:r>
            <a:endParaRPr lang="en-US" altLang="zh-TW" sz="3200" dirty="0" smtClean="0"/>
          </a:p>
          <a:p>
            <a:r>
              <a:rPr lang="en-US" altLang="zh-TW" sz="3200" dirty="0" smtClean="0"/>
              <a:t>2.</a:t>
            </a:r>
            <a:r>
              <a:rPr lang="zh-TW" altLang="en-US" sz="3200" dirty="0" smtClean="0"/>
              <a:t>用學生能理解的語言</a:t>
            </a:r>
            <a:endParaRPr lang="en-US" altLang="zh-TW" sz="3200" dirty="0" smtClean="0"/>
          </a:p>
          <a:p>
            <a:r>
              <a:rPr lang="en-US" altLang="zh-TW" sz="3200" dirty="0" smtClean="0"/>
              <a:t>3.</a:t>
            </a:r>
            <a:r>
              <a:rPr lang="zh-TW" altLang="en-US" sz="3200" dirty="0" smtClean="0"/>
              <a:t>教師的肢體語言，包括講話聲調及大小</a:t>
            </a:r>
            <a:endParaRPr lang="en-US" altLang="zh-TW" sz="32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5280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教學多樣化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TW" altLang="en-US" sz="3200" dirty="0" smtClean="0"/>
              <a:t>分類：</a:t>
            </a:r>
            <a:endParaRPr lang="en-US" altLang="zh-TW" sz="3200" dirty="0" smtClean="0"/>
          </a:p>
          <a:p>
            <a:r>
              <a:rPr lang="en-US" altLang="zh-TW" sz="3200" dirty="0" smtClean="0"/>
              <a:t>1.</a:t>
            </a:r>
            <a:r>
              <a:rPr lang="zh-TW" altLang="en-US" sz="3200" dirty="0" smtClean="0"/>
              <a:t>講述法</a:t>
            </a:r>
            <a:endParaRPr lang="en-US" altLang="zh-TW" sz="3200" dirty="0" smtClean="0"/>
          </a:p>
          <a:p>
            <a:r>
              <a:rPr lang="en-US" altLang="zh-TW" sz="3200" dirty="0" smtClean="0"/>
              <a:t>2.</a:t>
            </a:r>
            <a:r>
              <a:rPr lang="zh-TW" altLang="en-US" sz="3200" dirty="0" smtClean="0"/>
              <a:t>問題討論法</a:t>
            </a:r>
            <a:endParaRPr lang="en-US" altLang="zh-TW" sz="3200" dirty="0" smtClean="0"/>
          </a:p>
          <a:p>
            <a:r>
              <a:rPr lang="en-US" altLang="zh-TW" sz="3200" dirty="0" smtClean="0"/>
              <a:t>3.</a:t>
            </a:r>
            <a:r>
              <a:rPr lang="zh-TW" altLang="en-US" sz="3200" dirty="0" smtClean="0"/>
              <a:t>課堂作業法</a:t>
            </a:r>
            <a:endParaRPr lang="en-US" altLang="zh-TW" sz="3200" dirty="0" smtClean="0"/>
          </a:p>
          <a:p>
            <a:r>
              <a:rPr lang="en-US" altLang="zh-TW" sz="3200" dirty="0" smtClean="0"/>
              <a:t>4.</a:t>
            </a:r>
            <a:r>
              <a:rPr lang="zh-TW" altLang="en-US" sz="3200" dirty="0" smtClean="0"/>
              <a:t>學生摘述重點法</a:t>
            </a:r>
            <a:endParaRPr lang="en-US" altLang="zh-TW" sz="3200" dirty="0" smtClean="0"/>
          </a:p>
          <a:p>
            <a:r>
              <a:rPr lang="en-US" altLang="zh-TW" sz="3200" dirty="0" smtClean="0"/>
              <a:t>5.</a:t>
            </a:r>
            <a:r>
              <a:rPr lang="zh-TW" altLang="en-US" sz="3200" dirty="0" smtClean="0"/>
              <a:t>上台實做法</a:t>
            </a:r>
            <a:endParaRPr lang="en-US" altLang="zh-TW" sz="3200" dirty="0" smtClean="0"/>
          </a:p>
          <a:p>
            <a:r>
              <a:rPr lang="en-US" altLang="zh-TW" sz="3200" dirty="0" smtClean="0"/>
              <a:t>6.</a:t>
            </a:r>
            <a:r>
              <a:rPr lang="zh-TW" altLang="en-US" sz="3200" dirty="0" smtClean="0"/>
              <a:t>小組活動</a:t>
            </a:r>
            <a:endParaRPr lang="en-US" altLang="zh-TW" sz="3200" dirty="0" smtClean="0"/>
          </a:p>
        </p:txBody>
      </p:sp>
    </p:spTree>
    <p:extLst>
      <p:ext uri="{BB962C8B-B14F-4D97-AF65-F5344CB8AC3E}">
        <p14:creationId xmlns:p14="http://schemas.microsoft.com/office/powerpoint/2010/main" val="21450641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 smtClean="0"/>
              <a:t>教師工作取向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53187" y="1984679"/>
            <a:ext cx="8996031" cy="307864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一、我花多少時間在講述內容、回答學生問題及鼓勵學生從事獨立探索思考？</a:t>
            </a:r>
            <a:endParaRPr lang="en-US" altLang="zh-TW" sz="3200" dirty="0" smtClean="0"/>
          </a:p>
          <a:p>
            <a:r>
              <a:rPr lang="zh-TW" altLang="en-US" sz="3200" dirty="0" smtClean="0"/>
              <a:t>二、教學工作活動的組織安排即讓學生做好學習準備上花了多少時間？</a:t>
            </a:r>
            <a:endParaRPr lang="en-US" altLang="zh-TW" sz="3200" dirty="0" smtClean="0"/>
          </a:p>
          <a:p>
            <a:r>
              <a:rPr lang="zh-TW" altLang="en-US" sz="3200" dirty="0" smtClean="0"/>
              <a:t>三、在學生實作表現實施上我花了多少時間？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933031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900</Words>
  <Application>Microsoft Office PowerPoint</Application>
  <PresentationFormat>自訂</PresentationFormat>
  <Paragraphs>118</Paragraphs>
  <Slides>20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1" baseType="lpstr">
      <vt:lpstr>Office 佈景主題</vt:lpstr>
      <vt:lpstr>第八章 教學效能的理論與策略方法 </vt:lpstr>
      <vt:lpstr>教學效能(teacher effectiveness)</vt:lpstr>
      <vt:lpstr>第一節：有效能的教師行為   六大教學領域</vt:lpstr>
      <vt:lpstr>阿希頓(Ashton)的有效教學行為內涵</vt:lpstr>
      <vt:lpstr>教學行為範例</vt:lpstr>
      <vt:lpstr>第二節：有效教學的五項關鍵行為</vt:lpstr>
      <vt:lpstr>課堂清晰度 </vt:lpstr>
      <vt:lpstr>教學多樣化</vt:lpstr>
      <vt:lpstr>教師工作取向</vt:lpstr>
      <vt:lpstr>參與學習歷程的程度</vt:lpstr>
      <vt:lpstr>學生的成功率</vt:lpstr>
      <vt:lpstr>第三節 :有效教學的五種促進行為</vt:lpstr>
      <vt:lpstr>使用學生的理念與表達模式</vt:lpstr>
      <vt:lpstr>結構化的教學活動 </vt:lpstr>
      <vt:lpstr>質疑</vt:lpstr>
      <vt:lpstr>深入探索</vt:lpstr>
      <vt:lpstr>教師情感</vt:lpstr>
      <vt:lpstr>第四節:有效能教師所應具備的五C能力</vt:lpstr>
      <vt:lpstr>聯合國科教文組織  人類未來學習四大主流:</vt:lpstr>
      <vt:lpstr>問題討論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第八章 教學效能的理論與策略方法 </dc:title>
  <dc:creator>陳智妍</dc:creator>
  <cp:lastModifiedBy>user</cp:lastModifiedBy>
  <cp:revision>23</cp:revision>
  <dcterms:created xsi:type="dcterms:W3CDTF">2015-12-01T10:33:20Z</dcterms:created>
  <dcterms:modified xsi:type="dcterms:W3CDTF">2015-12-07T15:12:00Z</dcterms:modified>
</cp:coreProperties>
</file>