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9" r:id="rId2"/>
    <p:sldId id="268" r:id="rId3"/>
    <p:sldId id="271" r:id="rId4"/>
    <p:sldId id="274" r:id="rId5"/>
    <p:sldId id="270" r:id="rId6"/>
    <p:sldId id="266" r:id="rId7"/>
    <p:sldId id="267" r:id="rId8"/>
    <p:sldId id="259" r:id="rId9"/>
    <p:sldId id="265" r:id="rId10"/>
    <p:sldId id="263" r:id="rId11"/>
    <p:sldId id="272" r:id="rId12"/>
    <p:sldId id="273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19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6870-EC37-461B-800B-A2ECD762D8B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15999-905F-4DBA-AD69-44B1D3CFD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86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006C-ADB4-422C-8FF6-E368D93661C3}" type="datetimeFigureOut">
              <a:rPr lang="zh-TW" altLang="en-US" smtClean="0"/>
              <a:t>2015/6/15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39DE-6729-41DA-A8AC-5E1E617F7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" y="0"/>
            <a:ext cx="4850606" cy="6858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879364" y="1124744"/>
            <a:ext cx="4032448" cy="983159"/>
          </a:xfrm>
          <a:prstGeom prst="rect">
            <a:avLst/>
          </a:prstGeom>
        </p:spPr>
        <p:txBody>
          <a:bodyPr vert="horz" rtlCol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sz="3600" dirty="0" smtClean="0">
                <a:latin typeface="華康竹風體W4" pitchFamily="65" charset="-120"/>
                <a:ea typeface="華康竹風體W4" pitchFamily="65" charset="-120"/>
              </a:rPr>
              <a:t>天恩志工服務學習</a:t>
            </a:r>
            <a:endParaRPr lang="zh-TW" altLang="en-US" sz="3600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6" name="副標題 2"/>
          <p:cNvSpPr>
            <a:spLocks noGrp="1"/>
          </p:cNvSpPr>
          <p:nvPr>
            <p:ph type="subTitle" idx="1"/>
          </p:nvPr>
        </p:nvSpPr>
        <p:spPr>
          <a:xfrm>
            <a:off x="5103469" y="4005064"/>
            <a:ext cx="3584237" cy="2060848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3800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組員</a:t>
            </a:r>
            <a:r>
              <a:rPr lang="en-US" altLang="zh-TW" sz="3800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:</a:t>
            </a:r>
          </a:p>
          <a:p>
            <a:r>
              <a:rPr lang="zh-TW" altLang="en-US" sz="3800" dirty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音研所  彭筱茹</a:t>
            </a:r>
          </a:p>
          <a:p>
            <a:r>
              <a:rPr lang="zh-TW" altLang="en-US" sz="3800" dirty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中研所  汪玉玫</a:t>
            </a:r>
          </a:p>
          <a:p>
            <a:r>
              <a:rPr lang="zh-TW" altLang="en-US" sz="3800" dirty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統計系  陳嫺姍</a:t>
            </a:r>
          </a:p>
          <a:p>
            <a:r>
              <a:rPr lang="zh-TW" altLang="en-US" sz="3800" dirty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法律系  劉慧如</a:t>
            </a:r>
          </a:p>
          <a:p>
            <a:r>
              <a:rPr lang="zh-TW" altLang="en-US" sz="3800" dirty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中文系  吳佩蓁</a:t>
            </a:r>
            <a:endParaRPr lang="en-US" altLang="zh-TW" sz="16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6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79510" y="3411797"/>
            <a:ext cx="4104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服務學習是以互惠為基礎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en-US" altLang="zh-TW" sz="2800" b="1" dirty="0" smtClean="0"/>
              <a:t>1.</a:t>
            </a:r>
            <a:r>
              <a:rPr lang="zh-TW" altLang="en-US" sz="2800" b="1" dirty="0" smtClean="0"/>
              <a:t>心境上的轉變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2.</a:t>
            </a:r>
            <a:r>
              <a:rPr lang="zh-TW" altLang="en-US" sz="2800" b="1" dirty="0" smtClean="0"/>
              <a:t>實際現場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3.</a:t>
            </a:r>
            <a:r>
              <a:rPr lang="zh-TW" altLang="en-US" sz="2800" b="1" dirty="0" smtClean="0"/>
              <a:t>同理心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4.</a:t>
            </a:r>
            <a:r>
              <a:rPr lang="zh-TW" altLang="en-US" sz="2800" b="1" dirty="0" smtClean="0"/>
              <a:t>與孩子溝通的技巧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5.</a:t>
            </a:r>
            <a:r>
              <a:rPr lang="zh-TW" altLang="en-US" sz="2800" b="1" dirty="0" smtClean="0"/>
              <a:t>發現孩子的優點</a:t>
            </a:r>
            <a:endParaRPr lang="en-US" altLang="zh-TW" sz="2800" b="1" dirty="0" smtClean="0"/>
          </a:p>
          <a:p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8"/>
            <a:ext cx="5972377" cy="337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6798439" y="188640"/>
            <a:ext cx="1661993" cy="2736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/>
              <a:t>中文系三</a:t>
            </a:r>
            <a:r>
              <a:rPr lang="en-US" altLang="zh-TW" sz="3200" dirty="0" smtClean="0"/>
              <a:t>B</a:t>
            </a:r>
          </a:p>
          <a:p>
            <a:r>
              <a:rPr lang="zh-TW" altLang="en-US" sz="3200" dirty="0" smtClean="0"/>
              <a:t>吳佩蓁</a:t>
            </a:r>
            <a:endParaRPr lang="en-US" altLang="zh-TW" sz="3200" dirty="0" smtClean="0"/>
          </a:p>
          <a:p>
            <a:r>
              <a:rPr lang="zh-TW" altLang="en-US" sz="3200" dirty="0"/>
              <a:t>高年級課輔</a:t>
            </a:r>
          </a:p>
        </p:txBody>
      </p:sp>
    </p:spTree>
    <p:extLst>
      <p:ext uri="{BB962C8B-B14F-4D97-AF65-F5344CB8AC3E}">
        <p14:creationId xmlns:p14="http://schemas.microsoft.com/office/powerpoint/2010/main" val="12222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共同心得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服務學習中反思的</a:t>
            </a:r>
            <a:r>
              <a:rPr lang="zh-TW" altLang="en-US" dirty="0" smtClean="0"/>
              <a:t>重要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遇到</a:t>
            </a:r>
            <a:r>
              <a:rPr lang="zh-TW" altLang="en-US" dirty="0"/>
              <a:t>困難</a:t>
            </a:r>
            <a:r>
              <a:rPr lang="zh-TW" altLang="en-US" dirty="0" smtClean="0"/>
              <a:t>的處理</a:t>
            </a:r>
            <a:r>
              <a:rPr lang="zh-TW" altLang="en-US" dirty="0" smtClean="0"/>
              <a:t>辦法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了解</a:t>
            </a:r>
            <a:r>
              <a:rPr lang="zh-TW" altLang="en-US" dirty="0" smtClean="0"/>
              <a:t>學生的差異，給予適當的</a:t>
            </a:r>
            <a:r>
              <a:rPr lang="zh-TW" altLang="en-US" dirty="0" smtClean="0"/>
              <a:t>協助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引起</a:t>
            </a:r>
            <a:r>
              <a:rPr lang="zh-TW" altLang="en-US" dirty="0"/>
              <a:t>學生的學習</a:t>
            </a:r>
            <a:r>
              <a:rPr lang="zh-TW" altLang="en-US" dirty="0" smtClean="0"/>
              <a:t>動機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了解</a:t>
            </a:r>
            <a:r>
              <a:rPr lang="zh-TW" altLang="en-US" dirty="0" smtClean="0"/>
              <a:t>每個孩子的</a:t>
            </a:r>
            <a:r>
              <a:rPr lang="zh-TW" altLang="en-US" dirty="0" smtClean="0"/>
              <a:t>優點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與</a:t>
            </a:r>
            <a:r>
              <a:rPr lang="zh-TW" altLang="en-US" dirty="0"/>
              <a:t>孩子</a:t>
            </a:r>
            <a:r>
              <a:rPr lang="zh-TW" altLang="en-US" dirty="0" smtClean="0"/>
              <a:t>建立信任的</a:t>
            </a:r>
            <a:r>
              <a:rPr lang="zh-TW" altLang="en-US" dirty="0" smtClean="0"/>
              <a:t>關係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了解</a:t>
            </a:r>
            <a:r>
              <a:rPr lang="zh-TW" altLang="en-US" dirty="0"/>
              <a:t>孩子行為背後的</a:t>
            </a:r>
            <a:r>
              <a:rPr lang="zh-TW" altLang="en-US" dirty="0" smtClean="0"/>
              <a:t>原因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真實</a:t>
            </a:r>
            <a:r>
              <a:rPr lang="zh-TW" altLang="en-US" dirty="0" smtClean="0"/>
              <a:t>的用生命去影響另一個生命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06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老師汰換率較高，機構同工更須將每個學生的狀況清楚讓新來的老師</a:t>
            </a:r>
            <a:r>
              <a:rPr lang="zh-TW" altLang="en-US" dirty="0" smtClean="0"/>
              <a:t>知道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給予</a:t>
            </a:r>
            <a:r>
              <a:rPr lang="zh-TW" altLang="en-US" dirty="0" smtClean="0"/>
              <a:t>孩子更多對的肯定，讓他們能夠更清楚自己的</a:t>
            </a:r>
            <a:r>
              <a:rPr lang="zh-TW" altLang="en-US" dirty="0" smtClean="0"/>
              <a:t>價值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希望</a:t>
            </a:r>
            <a:r>
              <a:rPr lang="zh-TW" altLang="en-US" dirty="0" smtClean="0"/>
              <a:t>時段可以有更多可以</a:t>
            </a:r>
            <a:r>
              <a:rPr lang="zh-TW" altLang="en-US" dirty="0" smtClean="0"/>
              <a:t>選擇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了解</a:t>
            </a:r>
            <a:r>
              <a:rPr lang="zh-TW" altLang="en-US" dirty="0" smtClean="0"/>
              <a:t>學童行為背後的原因，並從根本來改變他們的</a:t>
            </a:r>
            <a:r>
              <a:rPr lang="zh-TW" altLang="en-US" dirty="0" smtClean="0"/>
              <a:t>行為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可以</a:t>
            </a:r>
            <a:r>
              <a:rPr lang="zh-TW" altLang="en-US" dirty="0" smtClean="0"/>
              <a:t>多給孩子一些明確的規定，慢慢培養孩子正確的價值觀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208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目錄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800" dirty="0"/>
              <a:t>服務場</a:t>
            </a:r>
            <a:r>
              <a:rPr lang="zh-TW" altLang="en-US" sz="3800" dirty="0" smtClean="0"/>
              <a:t>域簡介</a:t>
            </a:r>
            <a:endParaRPr lang="en-US" altLang="zh-TW" sz="3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800" dirty="0" smtClean="0"/>
              <a:t>成員個別心得</a:t>
            </a:r>
            <a:r>
              <a:rPr lang="zh-TW" altLang="en-US" sz="3800" dirty="0"/>
              <a:t>反</a:t>
            </a:r>
            <a:r>
              <a:rPr lang="zh-TW" altLang="en-US" sz="3800" dirty="0" smtClean="0"/>
              <a:t>思</a:t>
            </a:r>
            <a:endParaRPr lang="en-US" altLang="zh-TW" sz="3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800" dirty="0"/>
              <a:t>共同</a:t>
            </a:r>
            <a:r>
              <a:rPr lang="zh-TW" altLang="en-US" sz="3800" dirty="0" smtClean="0"/>
              <a:t>心得</a:t>
            </a:r>
            <a:endParaRPr lang="en-US" altLang="zh-TW" sz="3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800" dirty="0" smtClean="0"/>
              <a:t>對機構的</a:t>
            </a:r>
            <a:r>
              <a:rPr lang="zh-TW" altLang="en-US" sz="3800" dirty="0"/>
              <a:t>建議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9016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服務場</a:t>
            </a:r>
            <a:r>
              <a:rPr lang="zh-TW" altLang="en-US" sz="4800" dirty="0" smtClean="0"/>
              <a:t>域簡介</a:t>
            </a:r>
            <a:endParaRPr lang="zh-TW" altLang="en-US" sz="4800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0323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01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成員個別心得反思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音研所  彭筱茹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中研所  汪玉玫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統計系  陳嫺姍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法律系  劉慧如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中文系  吳佩蓁</a:t>
            </a:r>
          </a:p>
        </p:txBody>
      </p:sp>
    </p:spTree>
    <p:extLst>
      <p:ext uri="{BB962C8B-B14F-4D97-AF65-F5344CB8AC3E}">
        <p14:creationId xmlns:p14="http://schemas.microsoft.com/office/powerpoint/2010/main" val="399853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1027" name="Picture 3" descr="C:\Users\eddie\Desktop\11129465_1567893846833276_199513930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785669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52120" y="1556792"/>
            <a:ext cx="4038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華康中黑體(P)" panose="020B0500000000000000" pitchFamily="34" charset="-120"/>
              </a:rPr>
              <a:t>體會孩子的</a:t>
            </a: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華康中黑體(P)" panose="020B0500000000000000" pitchFamily="34" charset="-120"/>
              </a:rPr>
              <a:t>需要</a:t>
            </a:r>
            <a:endParaRPr lang="en-US" altLang="zh-TW" b="1" dirty="0">
              <a:solidFill>
                <a:schemeClr val="tx2">
                  <a:lumMod val="60000"/>
                  <a:lumOff val="40000"/>
                </a:schemeClr>
              </a:solidFill>
              <a:latin typeface="華康中黑體(P)" panose="020B0500000000000000" pitchFamily="34" charset="-120"/>
              <a:ea typeface="華康中黑體(P)" panose="020B0500000000000000" pitchFamily="34" charset="-120"/>
              <a:cs typeface="華康中黑體(P)" panose="020B0500000000000000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華康中黑體(P)" panose="020B0500000000000000" pitchFamily="34" charset="-120"/>
              </a:rPr>
              <a:t>看見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華康中黑體(P)" panose="020B0500000000000000" pitchFamily="34" charset="-120"/>
              </a:rPr>
              <a:t>努力的</a:t>
            </a: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華康中黑體(P)" panose="020B0500000000000000" pitchFamily="34" charset="-120"/>
              </a:rPr>
              <a:t>方向</a:t>
            </a:r>
            <a:endParaRPr lang="en-US" altLang="zh-TW" b="1" dirty="0">
              <a:solidFill>
                <a:schemeClr val="tx2">
                  <a:lumMod val="60000"/>
                  <a:lumOff val="40000"/>
                </a:schemeClr>
              </a:solidFill>
              <a:latin typeface="華康中黑體(P)" panose="020B0500000000000000" pitchFamily="34" charset="-120"/>
              <a:ea typeface="華康中黑體(P)" panose="020B0500000000000000" pitchFamily="34" charset="-120"/>
              <a:cs typeface="華康中黑體(P)" panose="020B0500000000000000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華康中黑體(P)" panose="020B0500000000000000" pitchFamily="34" charset="-120"/>
              </a:rPr>
              <a:t>影響</a:t>
            </a: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華康中黑體(P)" panose="020B0500000000000000" pitchFamily="34" charset="-120"/>
              </a:rPr>
              <a:t>下一個生命</a:t>
            </a:r>
            <a:endParaRPr lang="en-US" altLang="zh-TW" b="1" dirty="0">
              <a:solidFill>
                <a:schemeClr val="tx2">
                  <a:lumMod val="60000"/>
                  <a:lumOff val="40000"/>
                </a:schemeClr>
              </a:solidFill>
              <a:latin typeface="華康中黑體(P)" panose="020B0500000000000000" pitchFamily="34" charset="-120"/>
              <a:ea typeface="華康中黑體(P)" panose="020B0500000000000000" pitchFamily="34" charset="-120"/>
              <a:cs typeface="華康中黑體(P)" panose="020B0500000000000000" pitchFamily="34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dirty="0"/>
              <a:t>音樂碩三  彭筱茹</a:t>
            </a:r>
          </a:p>
        </p:txBody>
      </p:sp>
    </p:spTree>
    <p:extLst>
      <p:ext uri="{BB962C8B-B14F-4D97-AF65-F5344CB8AC3E}">
        <p14:creationId xmlns:p14="http://schemas.microsoft.com/office/powerpoint/2010/main" val="29975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55776" y="5561856"/>
            <a:ext cx="6188224" cy="1296144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</a:rPr>
              <a:t>生命價值的再發現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/>
            </a:r>
            <a:br>
              <a:rPr lang="en-US" altLang="zh-TW" sz="2800" b="1" dirty="0" smtClean="0">
                <a:solidFill>
                  <a:srgbClr val="0070C0"/>
                </a:solidFill>
              </a:rPr>
            </a:br>
            <a:r>
              <a:rPr lang="en-US" altLang="zh-TW" sz="2800" b="1" dirty="0" smtClean="0">
                <a:solidFill>
                  <a:srgbClr val="0070C0"/>
                </a:solidFill>
              </a:rPr>
              <a:t>--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玉玫的天恩服務學習心得分享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50" y="0"/>
            <a:ext cx="4248472" cy="31863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" y="548680"/>
            <a:ext cx="3096344" cy="5525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70498"/>
            <a:ext cx="45720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04" y="2082823"/>
            <a:ext cx="5979003" cy="3939822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文字方塊 1"/>
          <p:cNvSpPr txBox="1"/>
          <p:nvPr/>
        </p:nvSpPr>
        <p:spPr>
          <a:xfrm>
            <a:off x="378167" y="1810564"/>
            <a:ext cx="863730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</a:rPr>
              <a:t>2.</a:t>
            </a:r>
            <a:r>
              <a:rPr lang="zh-TW" altLang="en-US" sz="2800" dirty="0" smtClean="0">
                <a:solidFill>
                  <a:srgbClr val="C00000"/>
                </a:solidFill>
              </a:rPr>
              <a:t>從圖畫中窺見孩子的內心世界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en-US" sz="2000" dirty="0" smtClean="0">
                <a:solidFill>
                  <a:srgbClr val="000099"/>
                </a:solidFill>
                <a:latin typeface="+mn-ea"/>
              </a:rPr>
              <a:t>繪畫似乎是一種本能，無意中發現這群孩子非常喜歡畫畫</a:t>
            </a:r>
            <a:r>
              <a:rPr lang="zh-TW" altLang="en-US" sz="2000" dirty="0" smtClean="0">
                <a:solidFill>
                  <a:srgbClr val="000099"/>
                </a:solidFill>
                <a:latin typeface="新細明體"/>
                <a:ea typeface="新細明體"/>
              </a:rPr>
              <a:t>。</a:t>
            </a:r>
            <a:r>
              <a:rPr lang="zh-TW" altLang="en-US" sz="2000" dirty="0" smtClean="0">
                <a:solidFill>
                  <a:srgbClr val="000099"/>
                </a:solidFill>
                <a:latin typeface="+mn-ea"/>
              </a:rPr>
              <a:t>在繪畫中看到</a:t>
            </a:r>
            <a:endParaRPr lang="en-US" altLang="zh-TW" sz="2000" dirty="0" smtClean="0">
              <a:solidFill>
                <a:srgbClr val="000099"/>
              </a:solidFill>
              <a:latin typeface="+mn-ea"/>
            </a:endParaRPr>
          </a:p>
          <a:p>
            <a:r>
              <a:rPr lang="zh-TW" altLang="en-US" sz="2000" dirty="0" smtClean="0">
                <a:solidFill>
                  <a:srgbClr val="000099"/>
                </a:solidFill>
                <a:latin typeface="+mn-ea"/>
              </a:rPr>
              <a:t>    他們自信又快樂的面容</a:t>
            </a:r>
            <a:r>
              <a:rPr lang="zh-TW" altLang="en-US" sz="2000" dirty="0" smtClean="0">
                <a:solidFill>
                  <a:srgbClr val="000099"/>
                </a:solidFill>
                <a:latin typeface="華康中圓體(P)"/>
                <a:ea typeface="華康中圓體(P)"/>
              </a:rPr>
              <a:t>，但也看到他們心中透露出的訊息</a:t>
            </a:r>
            <a:r>
              <a:rPr lang="zh-TW" altLang="en-US" sz="2000" dirty="0" smtClean="0">
                <a:solidFill>
                  <a:srgbClr val="000099"/>
                </a:solidFill>
                <a:latin typeface="新細明體"/>
                <a:ea typeface="新細明體"/>
              </a:rPr>
              <a:t>。   </a:t>
            </a:r>
            <a:endParaRPr lang="zh-TW" altLang="en-US" sz="2000" dirty="0">
              <a:solidFill>
                <a:srgbClr val="000099"/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4886" y="3329459"/>
            <a:ext cx="54857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</a:rPr>
              <a:t>3.</a:t>
            </a:r>
            <a:r>
              <a:rPr lang="zh-TW" altLang="en-US" sz="2800" dirty="0" smtClean="0">
                <a:solidFill>
                  <a:srgbClr val="C00000"/>
                </a:solidFill>
              </a:rPr>
              <a:t>從作業中看到孩子自信心的不足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r>
              <a:rPr lang="zh-TW" altLang="en-US" sz="2000" dirty="0" smtClean="0"/>
              <a:t>    </a:t>
            </a:r>
            <a:r>
              <a:rPr lang="zh-TW" altLang="en-US" sz="2000" dirty="0" smtClean="0">
                <a:solidFill>
                  <a:srgbClr val="000099"/>
                </a:solidFill>
              </a:rPr>
              <a:t>孩子們遇到不會的題目時會選擇沉默或逃避</a:t>
            </a:r>
            <a:endParaRPr lang="en-US" altLang="zh-TW" sz="2000" dirty="0" smtClean="0">
              <a:solidFill>
                <a:srgbClr val="000099"/>
              </a:solidFill>
            </a:endParaRPr>
          </a:p>
          <a:p>
            <a:r>
              <a:rPr lang="zh-TW" altLang="en-US" sz="2000" dirty="0" smtClean="0">
                <a:solidFill>
                  <a:srgbClr val="000099"/>
                </a:solidFill>
              </a:rPr>
              <a:t>     這時候需要用更多的耐心和同理心來建立他</a:t>
            </a:r>
            <a:endParaRPr lang="en-US" altLang="zh-TW" sz="2000" dirty="0" smtClean="0">
              <a:solidFill>
                <a:srgbClr val="000099"/>
              </a:solidFill>
            </a:endParaRPr>
          </a:p>
          <a:p>
            <a:r>
              <a:rPr lang="zh-TW" altLang="en-US" sz="2000" dirty="0">
                <a:solidFill>
                  <a:srgbClr val="000099"/>
                </a:solidFill>
              </a:rPr>
              <a:t> </a:t>
            </a:r>
            <a:r>
              <a:rPr lang="zh-TW" altLang="en-US" sz="2000" dirty="0" smtClean="0">
                <a:solidFill>
                  <a:srgbClr val="000099"/>
                </a:solidFill>
              </a:rPr>
              <a:t>   們的自信心</a:t>
            </a:r>
            <a:r>
              <a:rPr lang="zh-TW" altLang="en-US" sz="2000" dirty="0" smtClean="0">
                <a:solidFill>
                  <a:srgbClr val="000099"/>
                </a:solidFill>
                <a:latin typeface="新細明體"/>
                <a:ea typeface="新細明體"/>
              </a:rPr>
              <a:t>。</a:t>
            </a:r>
            <a:endParaRPr lang="zh-TW" altLang="en-US" sz="2000" dirty="0">
              <a:solidFill>
                <a:srgbClr val="000099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5116542"/>
            <a:ext cx="86805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en-US" altLang="zh-TW" sz="2800" dirty="0" smtClean="0">
                <a:solidFill>
                  <a:srgbClr val="C00000"/>
                </a:solidFill>
              </a:rPr>
              <a:t>4.</a:t>
            </a:r>
            <a:r>
              <a:rPr lang="zh-TW" altLang="en-US" sz="2800" dirty="0" smtClean="0">
                <a:solidFill>
                  <a:srgbClr val="C00000"/>
                </a:solidFill>
              </a:rPr>
              <a:t>從教學遊戲中看到孩子的學習樂趣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r>
              <a:rPr lang="zh-TW" altLang="en-US" sz="2000" dirty="0" smtClean="0"/>
              <a:t>     </a:t>
            </a:r>
            <a:r>
              <a:rPr lang="zh-TW" altLang="en-US" sz="2000" dirty="0" smtClean="0">
                <a:solidFill>
                  <a:srgbClr val="000099"/>
                </a:solidFill>
              </a:rPr>
              <a:t>藉著造句練習</a:t>
            </a:r>
            <a:r>
              <a:rPr lang="zh-TW" altLang="en-US" sz="2000" dirty="0" smtClean="0">
                <a:solidFill>
                  <a:srgbClr val="000099"/>
                </a:solidFill>
                <a:latin typeface="新細明體"/>
                <a:ea typeface="新細明體"/>
              </a:rPr>
              <a:t>、數學練習、成語比手畫腳和語詞接龍</a:t>
            </a:r>
            <a:r>
              <a:rPr lang="zh-TW" altLang="en-US" sz="2000" dirty="0" smtClean="0">
                <a:solidFill>
                  <a:srgbClr val="000099"/>
                </a:solidFill>
              </a:rPr>
              <a:t>的遊戲活動中</a:t>
            </a:r>
            <a:r>
              <a:rPr lang="zh-TW" altLang="en-US" sz="2000" dirty="0" smtClean="0">
                <a:solidFill>
                  <a:srgbClr val="000099"/>
                </a:solidFill>
                <a:latin typeface="華康中圓體(P)"/>
                <a:ea typeface="華康中圓體(P)"/>
              </a:rPr>
              <a:t>，看到</a:t>
            </a:r>
            <a:endParaRPr lang="en-US" altLang="zh-TW" sz="2000" dirty="0" smtClean="0">
              <a:solidFill>
                <a:srgbClr val="000099"/>
              </a:solidFill>
              <a:latin typeface="華康中圓體(P)"/>
              <a:ea typeface="華康中圓體(P)"/>
            </a:endParaRPr>
          </a:p>
          <a:p>
            <a:r>
              <a:rPr lang="zh-TW" altLang="en-US" sz="2000" dirty="0">
                <a:solidFill>
                  <a:srgbClr val="000099"/>
                </a:solidFill>
                <a:latin typeface="華康中圓體(P)"/>
                <a:ea typeface="華康中圓體(P)"/>
              </a:rPr>
              <a:t> </a:t>
            </a:r>
            <a:r>
              <a:rPr lang="zh-TW" altLang="en-US" sz="2000" dirty="0" smtClean="0">
                <a:solidFill>
                  <a:srgbClr val="000099"/>
                </a:solidFill>
                <a:latin typeface="華康中圓體(P)"/>
                <a:ea typeface="華康中圓體(P)"/>
              </a:rPr>
              <a:t>  他們的學習樂趣</a:t>
            </a:r>
            <a:r>
              <a:rPr lang="zh-TW" altLang="en-US" sz="2000" dirty="0" smtClean="0">
                <a:solidFill>
                  <a:srgbClr val="000099"/>
                </a:solidFill>
                <a:latin typeface="新細明體"/>
                <a:ea typeface="新細明體"/>
              </a:rPr>
              <a:t>。</a:t>
            </a:r>
            <a:endParaRPr lang="zh-TW" altLang="en-US" sz="2000" dirty="0">
              <a:solidFill>
                <a:srgbClr val="000099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4886" y="550292"/>
            <a:ext cx="816762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</a:rPr>
              <a:t>1.</a:t>
            </a:r>
            <a:r>
              <a:rPr lang="zh-TW" altLang="en-US" sz="2800" dirty="0" smtClean="0">
                <a:solidFill>
                  <a:srgbClr val="C00000"/>
                </a:solidFill>
              </a:rPr>
              <a:t>從繪本故事中建構自信心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r>
              <a:rPr lang="zh-TW" altLang="en-US" sz="2000" dirty="0" smtClean="0">
                <a:solidFill>
                  <a:srgbClr val="000099"/>
                </a:solidFill>
              </a:rPr>
              <a:t>     在第一次的課輔</a:t>
            </a:r>
            <a:r>
              <a:rPr lang="zh-TW" altLang="en-US" sz="2000" dirty="0" smtClean="0">
                <a:solidFill>
                  <a:srgbClr val="000099"/>
                </a:solidFill>
                <a:latin typeface="華康中圓體(P)"/>
                <a:ea typeface="華康中圓體(P)"/>
              </a:rPr>
              <a:t>，藉著繪本</a:t>
            </a:r>
            <a:r>
              <a:rPr lang="en-US" altLang="zh-TW" sz="2000" dirty="0" smtClean="0">
                <a:solidFill>
                  <a:srgbClr val="000099"/>
                </a:solidFill>
                <a:latin typeface="新細明體"/>
                <a:ea typeface="新細明體"/>
              </a:rPr>
              <a:t>《</a:t>
            </a:r>
            <a:r>
              <a:rPr lang="zh-TW" altLang="en-US" sz="2000" dirty="0" smtClean="0">
                <a:solidFill>
                  <a:srgbClr val="000099"/>
                </a:solidFill>
                <a:latin typeface="新細明體"/>
                <a:ea typeface="新細明體"/>
              </a:rPr>
              <a:t>你很特別</a:t>
            </a:r>
            <a:r>
              <a:rPr lang="en-US" altLang="zh-TW" sz="2000" dirty="0" smtClean="0">
                <a:solidFill>
                  <a:srgbClr val="000099"/>
                </a:solidFill>
                <a:latin typeface="新細明體"/>
                <a:ea typeface="新細明體"/>
              </a:rPr>
              <a:t>》</a:t>
            </a:r>
            <a:r>
              <a:rPr lang="zh-TW" altLang="en-US" sz="2000" dirty="0" smtClean="0">
                <a:solidFill>
                  <a:srgbClr val="000099"/>
                </a:solidFill>
                <a:latin typeface="新細明體"/>
                <a:ea typeface="新細明體"/>
              </a:rPr>
              <a:t>來建構他們「看重自己」與</a:t>
            </a:r>
            <a:endParaRPr lang="en-US" altLang="zh-TW" sz="2000" dirty="0" smtClean="0">
              <a:solidFill>
                <a:srgbClr val="000099"/>
              </a:solidFill>
              <a:latin typeface="新細明體"/>
              <a:ea typeface="新細明體"/>
            </a:endParaRPr>
          </a:p>
          <a:p>
            <a:r>
              <a:rPr lang="zh-TW" altLang="en-US" sz="2000" dirty="0" smtClean="0">
                <a:solidFill>
                  <a:srgbClr val="000099"/>
                </a:solidFill>
                <a:latin typeface="新細明體"/>
                <a:ea typeface="新細明體"/>
              </a:rPr>
              <a:t>   「尊重他人」的概念。</a:t>
            </a:r>
            <a:endParaRPr lang="zh-TW" alt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70255"/>
            <a:ext cx="4761483" cy="3571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06" y="116632"/>
            <a:ext cx="5387690" cy="406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-324544" y="1952212"/>
            <a:ext cx="403244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「</a:t>
            </a:r>
            <a:r>
              <a:rPr lang="zh-TW" altLang="en-US" sz="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學習</a:t>
            </a:r>
            <a:r>
              <a:rPr lang="zh-TW" altLang="en-US" sz="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」</a:t>
            </a:r>
            <a:r>
              <a:rPr lang="zh-TW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服</a:t>
            </a:r>
            <a:r>
              <a:rPr lang="zh-TW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務</a:t>
            </a:r>
            <a:endParaRPr lang="en-US" altLang="zh-TW" sz="5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8208" y="116632"/>
            <a:ext cx="3615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嫺姍</a:t>
            </a:r>
            <a:endParaRPr lang="en-US" altLang="zh-TW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  <a:p>
            <a:pPr algn="r"/>
            <a:r>
              <a:rPr lang="zh-TW" alt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心</a:t>
            </a:r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得</a:t>
            </a:r>
            <a:r>
              <a:rPr lang="zh-TW" alt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分</a:t>
            </a:r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享</a:t>
            </a:r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中特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89723" y="4105230"/>
            <a:ext cx="33906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了解、同理</a:t>
            </a:r>
          </a:p>
        </p:txBody>
      </p:sp>
      <p:sp>
        <p:nvSpPr>
          <p:cNvPr id="10" name="矩形 9"/>
          <p:cNvSpPr/>
          <p:nvPr/>
        </p:nvSpPr>
        <p:spPr>
          <a:xfrm>
            <a:off x="5076056" y="4869160"/>
            <a:ext cx="418963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觀察、鼓勵</a:t>
            </a:r>
            <a:endParaRPr lang="zh-TW" altLang="en-US" sz="5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36096" y="5659998"/>
            <a:ext cx="418963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衝擊</a:t>
            </a:r>
            <a:r>
              <a:rPr lang="en-US" altLang="zh-TW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=</a:t>
            </a:r>
            <a:r>
              <a:rPr lang="zh-TW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學習</a:t>
            </a:r>
            <a:r>
              <a:rPr lang="en-US" altLang="zh-TW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?</a:t>
            </a:r>
            <a:endParaRPr lang="zh-TW" altLang="en-US" sz="5000" b="1" cap="none" spc="0" dirty="0">
              <a:ln w="0"/>
              <a:solidFill>
                <a:srgbClr val="009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88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劉慧如心得分享</a:t>
            </a:r>
          </a:p>
        </p:txBody>
      </p:sp>
      <p:pic>
        <p:nvPicPr>
          <p:cNvPr id="1026" name="Picture 2" descr="C:\Users\jenny liu\Desktop\師培相關\11227481_997234046987306_130669922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140"/>
            <a:ext cx="5308256" cy="298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nny liu\Desktop\師培相關\11329543_1000131993364178_20004739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650"/>
            <a:ext cx="4054376" cy="2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nny liu\Desktop\師培相關\11129977_979418115435566_61381249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56" y="416512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ny liu\Desktop\師培相關\11221224_994419663935411_1102719966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01" y="1598647"/>
            <a:ext cx="4176464" cy="23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100</TotalTime>
  <Words>433</Words>
  <Application>Microsoft Office PowerPoint</Application>
  <PresentationFormat>如螢幕大小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5" baseType="lpstr">
      <vt:lpstr>华文行楷</vt:lpstr>
      <vt:lpstr>文鼎中特圓</vt:lpstr>
      <vt:lpstr>華康中黑體(P)</vt:lpstr>
      <vt:lpstr>華康中圓體(P)</vt:lpstr>
      <vt:lpstr>華康竹風體W4</vt:lpstr>
      <vt:lpstr>微軟正黑體</vt:lpstr>
      <vt:lpstr>新細明體</vt:lpstr>
      <vt:lpstr>Arial</vt:lpstr>
      <vt:lpstr>Calibri</vt:lpstr>
      <vt:lpstr>Cambria</vt:lpstr>
      <vt:lpstr>Wingdings</vt:lpstr>
      <vt:lpstr>Wingdings 2</vt:lpstr>
      <vt:lpstr>行雲流水</vt:lpstr>
      <vt:lpstr>PowerPoint 簡報</vt:lpstr>
      <vt:lpstr>目錄</vt:lpstr>
      <vt:lpstr>服務場域簡介</vt:lpstr>
      <vt:lpstr>成員個別心得反思</vt:lpstr>
      <vt:lpstr>音樂碩三  彭筱茹</vt:lpstr>
      <vt:lpstr>生命價值的再發現 --玉玫的天恩服務學習心得分享</vt:lpstr>
      <vt:lpstr>PowerPoint 簡報</vt:lpstr>
      <vt:lpstr>PowerPoint 簡報</vt:lpstr>
      <vt:lpstr>劉慧如心得分享</vt:lpstr>
      <vt:lpstr>PowerPoint 簡報</vt:lpstr>
      <vt:lpstr>共同心得</vt:lpstr>
      <vt:lpstr>建議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jenny liu</dc:creator>
  <cp:lastModifiedBy>pc34</cp:lastModifiedBy>
  <cp:revision>16</cp:revision>
  <dcterms:created xsi:type="dcterms:W3CDTF">2015-04-09T13:59:15Z</dcterms:created>
  <dcterms:modified xsi:type="dcterms:W3CDTF">2015-06-15T06:07:39Z</dcterms:modified>
</cp:coreProperties>
</file>