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notesMasterIdLst>
    <p:notesMasterId r:id="rId20"/>
  </p:notesMasterIdLst>
  <p:sldIdLst>
    <p:sldId id="256" r:id="rId2"/>
    <p:sldId id="257" r:id="rId3"/>
    <p:sldId id="276" r:id="rId4"/>
    <p:sldId id="261" r:id="rId5"/>
    <p:sldId id="258" r:id="rId6"/>
    <p:sldId id="272" r:id="rId7"/>
    <p:sldId id="269" r:id="rId8"/>
    <p:sldId id="270" r:id="rId9"/>
    <p:sldId id="271" r:id="rId10"/>
    <p:sldId id="273" r:id="rId11"/>
    <p:sldId id="275" r:id="rId12"/>
    <p:sldId id="274" r:id="rId13"/>
    <p:sldId id="265" r:id="rId14"/>
    <p:sldId id="260" r:id="rId15"/>
    <p:sldId id="277" r:id="rId16"/>
    <p:sldId id="278" r:id="rId17"/>
    <p:sldId id="27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77236" autoAdjust="0"/>
  </p:normalViewPr>
  <p:slideViewPr>
    <p:cSldViewPr snapToGrid="0">
      <p:cViewPr>
        <p:scale>
          <a:sx n="65" d="100"/>
          <a:sy n="65" d="100"/>
        </p:scale>
        <p:origin x="-942" y="-78"/>
      </p:cViewPr>
      <p:guideLst>
        <p:guide orient="horz" pos="2160"/>
        <p:guide pos="3840"/>
      </p:guideLst>
    </p:cSldViewPr>
  </p:slideViewPr>
  <p:outlineViewPr>
    <p:cViewPr>
      <p:scale>
        <a:sx n="33" d="100"/>
        <a:sy n="33" d="100"/>
      </p:scale>
      <p:origin x="0" y="-18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2CB34-A56B-4614-A822-62FDD9F7D4B6}" type="datetimeFigureOut">
              <a:rPr lang="zh-TW" altLang="en-US" smtClean="0"/>
              <a:t>2015/1/17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AD3D2-A0E2-43AA-8007-EC92FD83AB04}" type="slidenum">
              <a:rPr lang="zh-TW" altLang="en-US" smtClean="0"/>
              <a:t>‹#›</a:t>
            </a:fld>
            <a:endParaRPr lang="zh-TW" altLang="en-US"/>
          </a:p>
        </p:txBody>
      </p:sp>
    </p:spTree>
    <p:extLst>
      <p:ext uri="{BB962C8B-B14F-4D97-AF65-F5344CB8AC3E}">
        <p14:creationId xmlns:p14="http://schemas.microsoft.com/office/powerpoint/2010/main" val="394378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mn-ea"/>
              </a:rPr>
              <a:t>近年來，台灣教育受到國際文化衝擊，逐漸邁開出文化的大門，融合近代的教育主張及教學方法，意圖使教育有一番新氣象，如此下來，「</a:t>
            </a:r>
            <a:r>
              <a:rPr lang="zh-TW" altLang="en-US" b="1" dirty="0" smtClean="0">
                <a:latin typeface="+mn-ea"/>
              </a:rPr>
              <a:t>如何教？如何學？</a:t>
            </a:r>
            <a:r>
              <a:rPr lang="zh-TW" altLang="en-US" dirty="0" smtClean="0">
                <a:latin typeface="+mn-ea"/>
              </a:rPr>
              <a:t>」成了教師與學生的共同課題，教師的教學方法勢必影響學生的學習動機甚至是成績表現，而教學方法又受限於資源的豐富多元與否，可見教學資源影響教育之深。</a:t>
            </a:r>
            <a:endParaRPr lang="en-US" altLang="zh-TW" dirty="0" smtClean="0">
              <a:latin typeface="+mn-ea"/>
            </a:endParaRPr>
          </a:p>
          <a:p>
            <a:r>
              <a:rPr lang="zh-TW" altLang="en-US" dirty="0" smtClean="0">
                <a:latin typeface="+mn-ea"/>
              </a:rPr>
              <a:t>基於以上認知，我們決意更進一步探討</a:t>
            </a:r>
            <a:r>
              <a:rPr lang="zh-TW" altLang="en-US" b="1" dirty="0" smtClean="0">
                <a:latin typeface="+mn-ea"/>
              </a:rPr>
              <a:t>教育資源的來源及影響</a:t>
            </a:r>
            <a:r>
              <a:rPr lang="zh-TW" altLang="en-US" dirty="0" smtClean="0">
                <a:latin typeface="+mn-ea"/>
              </a:rPr>
              <a:t>，欲剖析其中厲害關係影響，希望這份資料在各位，未來為人師者，可以考量、確知其重要性。</a:t>
            </a:r>
            <a:endParaRPr lang="zh-TW" altLang="en-US" dirty="0"/>
          </a:p>
        </p:txBody>
      </p:sp>
      <p:sp>
        <p:nvSpPr>
          <p:cNvPr id="4" name="投影片編號版面配置區 3"/>
          <p:cNvSpPr>
            <a:spLocks noGrp="1"/>
          </p:cNvSpPr>
          <p:nvPr>
            <p:ph type="sldNum" sz="quarter" idx="10"/>
          </p:nvPr>
        </p:nvSpPr>
        <p:spPr/>
        <p:txBody>
          <a:bodyPr/>
          <a:lstStyle/>
          <a:p>
            <a:fld id="{8E0AD3D2-A0E2-43AA-8007-EC92FD83AB04}" type="slidenum">
              <a:rPr lang="zh-TW" altLang="en-US" smtClean="0"/>
              <a:t>2</a:t>
            </a:fld>
            <a:endParaRPr lang="zh-TW" altLang="en-US"/>
          </a:p>
        </p:txBody>
      </p:sp>
    </p:spTree>
    <p:extLst>
      <p:ext uri="{BB962C8B-B14F-4D97-AF65-F5344CB8AC3E}">
        <p14:creationId xmlns:p14="http://schemas.microsoft.com/office/powerpoint/2010/main" val="321940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t>英文科之教學資源較有應用機會：舉例來說，國文科的教材不外乎是講義、課本等，光是教材的比較就顯得比英文科少，另外國文科也注重對文本的熟悉及貫通，不如英文需要多方面的刺激，因此說英文科之教學資源比較容易拿來被應用。</a:t>
            </a:r>
            <a:endParaRPr lang="zh-TW" altLang="en-US" dirty="0"/>
          </a:p>
        </p:txBody>
      </p:sp>
      <p:sp>
        <p:nvSpPr>
          <p:cNvPr id="4" name="投影片編號版面配置區 3"/>
          <p:cNvSpPr>
            <a:spLocks noGrp="1"/>
          </p:cNvSpPr>
          <p:nvPr>
            <p:ph type="sldNum" sz="quarter" idx="10"/>
          </p:nvPr>
        </p:nvSpPr>
        <p:spPr/>
        <p:txBody>
          <a:bodyPr/>
          <a:lstStyle/>
          <a:p>
            <a:fld id="{8E0AD3D2-A0E2-43AA-8007-EC92FD83AB04}" type="slidenum">
              <a:rPr lang="zh-TW" altLang="en-US" smtClean="0"/>
              <a:t>3</a:t>
            </a:fld>
            <a:endParaRPr lang="zh-TW" altLang="en-US"/>
          </a:p>
        </p:txBody>
      </p:sp>
    </p:spTree>
    <p:extLst>
      <p:ext uri="{BB962C8B-B14F-4D97-AF65-F5344CB8AC3E}">
        <p14:creationId xmlns:p14="http://schemas.microsoft.com/office/powerpoint/2010/main" val="65031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空英英文展演是屬於“</a:t>
            </a:r>
            <a:r>
              <a:rPr lang="zh-TW" altLang="en-US" b="1" dirty="0" smtClean="0"/>
              <a:t>跟廠商談贊助</a:t>
            </a:r>
            <a:r>
              <a:rPr lang="zh-TW" altLang="en-US" dirty="0" smtClean="0"/>
              <a:t>”而來的資源；交換學生是“</a:t>
            </a:r>
            <a:r>
              <a:rPr lang="zh-TW" altLang="en-US" b="1" dirty="0" smtClean="0"/>
              <a:t>政府</a:t>
            </a:r>
            <a:r>
              <a:rPr lang="zh-TW" altLang="en-US" dirty="0" smtClean="0"/>
              <a:t>”補助而來的。</a:t>
            </a:r>
            <a:endParaRPr lang="zh-TW" altLang="en-US" dirty="0"/>
          </a:p>
        </p:txBody>
      </p:sp>
      <p:sp>
        <p:nvSpPr>
          <p:cNvPr id="4" name="投影片編號版面配置區 3"/>
          <p:cNvSpPr>
            <a:spLocks noGrp="1"/>
          </p:cNvSpPr>
          <p:nvPr>
            <p:ph type="sldNum" sz="quarter" idx="10"/>
          </p:nvPr>
        </p:nvSpPr>
        <p:spPr/>
        <p:txBody>
          <a:bodyPr/>
          <a:lstStyle/>
          <a:p>
            <a:fld id="{8E0AD3D2-A0E2-43AA-8007-EC92FD83AB04}" type="slidenum">
              <a:rPr lang="zh-TW" altLang="en-US" smtClean="0"/>
              <a:t>7</a:t>
            </a:fld>
            <a:endParaRPr lang="zh-TW" altLang="en-US"/>
          </a:p>
        </p:txBody>
      </p:sp>
    </p:spTree>
    <p:extLst>
      <p:ext uri="{BB962C8B-B14F-4D97-AF65-F5344CB8AC3E}">
        <p14:creationId xmlns:p14="http://schemas.microsoft.com/office/powerpoint/2010/main" val="216027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週六英文營特別注意要說明一下，每隔兩個禮拜會有外師過來上課。</a:t>
            </a:r>
            <a:endParaRPr lang="en-US" altLang="zh-TW" dirty="0" smtClean="0"/>
          </a:p>
          <a:p>
            <a:r>
              <a:rPr lang="zh-TW" altLang="en-US" dirty="0" smtClean="0"/>
              <a:t>科研社請特別解釋有社團學生去周邊小學上自然課、為小學生準備小實驗的事情。</a:t>
            </a:r>
            <a:endParaRPr lang="zh-TW" altLang="en-US" dirty="0"/>
          </a:p>
        </p:txBody>
      </p:sp>
      <p:sp>
        <p:nvSpPr>
          <p:cNvPr id="4" name="投影片編號版面配置區 3"/>
          <p:cNvSpPr>
            <a:spLocks noGrp="1"/>
          </p:cNvSpPr>
          <p:nvPr>
            <p:ph type="sldNum" sz="quarter" idx="10"/>
          </p:nvPr>
        </p:nvSpPr>
        <p:spPr/>
        <p:txBody>
          <a:bodyPr/>
          <a:lstStyle/>
          <a:p>
            <a:fld id="{8E0AD3D2-A0E2-43AA-8007-EC92FD83AB04}" type="slidenum">
              <a:rPr lang="zh-TW" altLang="en-US" smtClean="0"/>
              <a:t>8</a:t>
            </a:fld>
            <a:endParaRPr lang="zh-TW" altLang="en-US"/>
          </a:p>
        </p:txBody>
      </p:sp>
    </p:spTree>
    <p:extLst>
      <p:ext uri="{BB962C8B-B14F-4D97-AF65-F5344CB8AC3E}">
        <p14:creationId xmlns:p14="http://schemas.microsoft.com/office/powerpoint/2010/main" val="92279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1/17/2015</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523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675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301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015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2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smtClean="0"/>
              <a:t>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772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smtClean="0"/>
              <a:t>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1174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35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60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41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smtClean="0"/>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51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942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1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383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164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010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smtClean="0"/>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08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1/17/2015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13093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7500" dirty="0" smtClean="0">
                <a:latin typeface="微軟正黑體" panose="020B0604030504040204" pitchFamily="34" charset="-120"/>
                <a:ea typeface="微軟正黑體" panose="020B0604030504040204" pitchFamily="34" charset="-120"/>
              </a:rPr>
              <a:t>教學資源的來源與影響</a:t>
            </a:r>
            <a:endParaRPr lang="zh-TW" altLang="en-US" sz="75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p:txBody>
          <a:bodyPr/>
          <a:lstStyle/>
          <a:p>
            <a:r>
              <a:rPr lang="zh-TW" altLang="en-US" dirty="0" smtClean="0">
                <a:latin typeface="標楷體" panose="03000509000000000000" pitchFamily="65" charset="-120"/>
                <a:ea typeface="標楷體" panose="03000509000000000000" pitchFamily="65" charset="-120"/>
              </a:rPr>
              <a:t>以忠明高中、英文科為例</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583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1" y="285750"/>
            <a:ext cx="10394707" cy="3193487"/>
          </a:xfrm>
        </p:spPr>
        <p:txBody>
          <a:bodyPr>
            <a:normAutofit/>
          </a:bodyPr>
          <a:lstStyle/>
          <a:p>
            <a:r>
              <a:rPr lang="zh-TW" altLang="en-US" sz="7200" dirty="0" smtClean="0">
                <a:latin typeface="微軟正黑體" panose="020B0604030504040204" pitchFamily="34" charset="-120"/>
                <a:ea typeface="微軟正黑體" panose="020B0604030504040204" pitchFamily="34" charset="-120"/>
              </a:rPr>
              <a:t>第二次參訪</a:t>
            </a:r>
            <a:endParaRPr lang="zh-TW" altLang="en-US" sz="7200" dirty="0">
              <a:latin typeface="微軟正黑體" panose="020B0604030504040204" pitchFamily="34" charset="-120"/>
              <a:ea typeface="微軟正黑體" panose="020B0604030504040204" pitchFamily="34" charset="-120"/>
            </a:endParaRPr>
          </a:p>
        </p:txBody>
      </p:sp>
      <p:sp>
        <p:nvSpPr>
          <p:cNvPr id="4" name="文字版面配置區 2"/>
          <p:cNvSpPr>
            <a:spLocks noGrp="1"/>
          </p:cNvSpPr>
          <p:nvPr>
            <p:ph type="body" idx="1"/>
          </p:nvPr>
        </p:nvSpPr>
        <p:spPr>
          <a:xfrm>
            <a:off x="685801" y="3676650"/>
            <a:ext cx="10394707" cy="1705231"/>
          </a:xfrm>
        </p:spPr>
        <p:txBody>
          <a:bodyPr>
            <a:noAutofit/>
          </a:bodyPr>
          <a:lstStyle/>
          <a:p>
            <a:pPr marL="342900" indent="-342900">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行程：訪談英文任課老師</a:t>
            </a:r>
            <a:endParaRPr lang="en-US" altLang="zh-TW" sz="2800"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目的：確認了忠明高中的資源來源與應用之後，進一步討論英文科的教學資源應用。</a:t>
            </a:r>
            <a:endParaRPr lang="zh-TW" altLang="en-US" sz="28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54" y="469196"/>
            <a:ext cx="4702054" cy="35265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055933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教學資源來源</a:t>
            </a:r>
            <a:endParaRPr lang="zh-TW" altLang="en-US"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r>
              <a:rPr lang="zh-TW" altLang="en-US" sz="3200" b="1" dirty="0" smtClean="0"/>
              <a:t>政府</a:t>
            </a:r>
            <a:r>
              <a:rPr lang="zh-TW" altLang="en-US" sz="3200" b="1" dirty="0"/>
              <a:t>要求</a:t>
            </a:r>
          </a:p>
        </p:txBody>
      </p:sp>
      <p:sp>
        <p:nvSpPr>
          <p:cNvPr id="4" name="文字版面配置區 3"/>
          <p:cNvSpPr>
            <a:spLocks noGrp="1"/>
          </p:cNvSpPr>
          <p:nvPr>
            <p:ph type="body" sz="half" idx="15"/>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800" dirty="0" smtClean="0"/>
              <a:t>教師研習</a:t>
            </a:r>
            <a:endParaRPr lang="zh-TW" altLang="en-US" sz="2800" dirty="0"/>
          </a:p>
        </p:txBody>
      </p:sp>
      <p:sp>
        <p:nvSpPr>
          <p:cNvPr id="5" name="文字版面配置區 4"/>
          <p:cNvSpPr>
            <a:spLocks noGrp="1"/>
          </p:cNvSpPr>
          <p:nvPr>
            <p:ph type="body" sz="quarter" idx="3"/>
          </p:nvPr>
        </p:nvSpPr>
        <p:spPr/>
        <p:txBody>
          <a:bodyPr/>
          <a:lstStyle/>
          <a:p>
            <a:r>
              <a:rPr lang="zh-TW" altLang="en-US" sz="3200" b="1" dirty="0" smtClean="0"/>
              <a:t>學校幫助</a:t>
            </a:r>
            <a:endParaRPr lang="zh-TW" altLang="en-US" sz="3200" b="1" dirty="0"/>
          </a:p>
        </p:txBody>
      </p:sp>
      <p:sp>
        <p:nvSpPr>
          <p:cNvPr id="6" name="文字版面配置區 5"/>
          <p:cNvSpPr>
            <a:spLocks noGrp="1"/>
          </p:cNvSpPr>
          <p:nvPr>
            <p:ph type="body" sz="half" idx="16"/>
          </p:nvPr>
        </p:nvSpPr>
        <p:spPr/>
        <p:style>
          <a:lnRef idx="2">
            <a:schemeClr val="accent2"/>
          </a:lnRef>
          <a:fillRef idx="1">
            <a:schemeClr val="lt1"/>
          </a:fillRef>
          <a:effectRef idx="0">
            <a:schemeClr val="accent2"/>
          </a:effectRef>
          <a:fontRef idx="minor">
            <a:schemeClr val="dk1"/>
          </a:fontRef>
        </p:style>
        <p:txBody>
          <a:bodyPr/>
          <a:lstStyle/>
          <a:p>
            <a:pPr marL="285750" indent="-285750" algn="l">
              <a:buFont typeface="Arial" panose="020B0604020202020204" pitchFamily="34" charset="0"/>
              <a:buChar char="•"/>
            </a:pPr>
            <a:r>
              <a:rPr lang="zh-TW" altLang="en-US" sz="2800" dirty="0" smtClean="0"/>
              <a:t>週六營文營</a:t>
            </a:r>
            <a:endParaRPr lang="en-US" altLang="zh-TW" sz="2800" dirty="0" smtClean="0"/>
          </a:p>
          <a:p>
            <a:pPr marL="285750" indent="-285750" algn="l">
              <a:buFont typeface="Arial" panose="020B0604020202020204" pitchFamily="34" charset="0"/>
              <a:buChar char="•"/>
            </a:pPr>
            <a:r>
              <a:rPr lang="zh-TW" altLang="en-US" sz="2800" dirty="0" smtClean="0"/>
              <a:t>空英展</a:t>
            </a:r>
            <a:r>
              <a:rPr lang="zh-TW" altLang="en-US" sz="2800" dirty="0"/>
              <a:t>演</a:t>
            </a:r>
            <a:endParaRPr lang="en-US" altLang="zh-TW" sz="2800" dirty="0" smtClean="0"/>
          </a:p>
          <a:p>
            <a:pPr marL="285750" indent="-285750" algn="l">
              <a:buFont typeface="Arial" panose="020B0604020202020204" pitchFamily="34" charset="0"/>
              <a:buChar char="•"/>
            </a:pPr>
            <a:endParaRPr lang="en-US" altLang="zh-TW" dirty="0" smtClean="0"/>
          </a:p>
          <a:p>
            <a:pPr marL="285750" indent="-285750" algn="l">
              <a:buFont typeface="Arial" panose="020B0604020202020204" pitchFamily="34" charset="0"/>
              <a:buChar char="•"/>
            </a:pPr>
            <a:endParaRPr lang="en-US" altLang="zh-TW" dirty="0" smtClean="0"/>
          </a:p>
          <a:p>
            <a:pPr marL="285750" indent="-285750" algn="l">
              <a:buFont typeface="Arial" panose="020B0604020202020204" pitchFamily="34" charset="0"/>
              <a:buChar char="•"/>
            </a:pPr>
            <a:endParaRPr lang="zh-TW" altLang="en-US" dirty="0"/>
          </a:p>
        </p:txBody>
      </p:sp>
      <p:sp>
        <p:nvSpPr>
          <p:cNvPr id="7" name="文字版面配置區 6"/>
          <p:cNvSpPr>
            <a:spLocks noGrp="1"/>
          </p:cNvSpPr>
          <p:nvPr>
            <p:ph type="body" sz="quarter" idx="13"/>
          </p:nvPr>
        </p:nvSpPr>
        <p:spPr/>
        <p:txBody>
          <a:bodyPr/>
          <a:lstStyle/>
          <a:p>
            <a:r>
              <a:rPr lang="zh-TW" altLang="en-US" sz="3200" b="1" dirty="0" smtClean="0"/>
              <a:t>自行尋找</a:t>
            </a:r>
            <a:endParaRPr lang="zh-TW" altLang="en-US" sz="3200" b="1" dirty="0"/>
          </a:p>
        </p:txBody>
      </p:sp>
      <p:sp>
        <p:nvSpPr>
          <p:cNvPr id="8" name="文字版面配置區 7"/>
          <p:cNvSpPr>
            <a:spLocks noGrp="1"/>
          </p:cNvSpPr>
          <p:nvPr>
            <p:ph type="body" sz="half" idx="17"/>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800" dirty="0" smtClean="0"/>
              <a:t>母校系上教授演講</a:t>
            </a:r>
            <a:endParaRPr lang="en-US" altLang="zh-TW" sz="2800" dirty="0" smtClean="0"/>
          </a:p>
          <a:p>
            <a:pPr marL="285750" indent="-285750" algn="l">
              <a:buFont typeface="Arial" panose="020B0604020202020204" pitchFamily="34" charset="0"/>
              <a:buChar char="•"/>
            </a:pPr>
            <a:r>
              <a:rPr lang="zh-TW" altLang="en-US" sz="2800" dirty="0" smtClean="0"/>
              <a:t>畢業學生回校（</a:t>
            </a:r>
            <a:r>
              <a:rPr lang="zh-TW" altLang="en-US" sz="2800" b="1" dirty="0"/>
              <a:t>模擬升學面試</a:t>
            </a:r>
            <a:r>
              <a:rPr lang="zh-TW" altLang="en-US" sz="2800" dirty="0" smtClean="0"/>
              <a:t>）</a:t>
            </a:r>
            <a:endParaRPr lang="zh-TW" altLang="en-US" sz="2800" dirty="0"/>
          </a:p>
        </p:txBody>
      </p:sp>
    </p:spTree>
    <p:extLst>
      <p:ext uri="{BB962C8B-B14F-4D97-AF65-F5344CB8AC3E}">
        <p14:creationId xmlns:p14="http://schemas.microsoft.com/office/powerpoint/2010/main" val="2412737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課堂教學上</a:t>
            </a:r>
            <a:endParaRPr lang="zh-TW" altLang="en-US"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r>
              <a:rPr lang="zh-TW" altLang="en-US" sz="3200" b="1" dirty="0" smtClean="0"/>
              <a:t>教學</a:t>
            </a:r>
            <a:endParaRPr lang="zh-TW" altLang="en-US" sz="3200" b="1" dirty="0"/>
          </a:p>
        </p:txBody>
      </p:sp>
      <p:sp>
        <p:nvSpPr>
          <p:cNvPr id="4" name="文字版面配置區 3"/>
          <p:cNvSpPr>
            <a:spLocks noGrp="1"/>
          </p:cNvSpPr>
          <p:nvPr>
            <p:ph type="body" sz="half" idx="15"/>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800" dirty="0" smtClean="0"/>
              <a:t>分組討論</a:t>
            </a:r>
            <a:endParaRPr lang="en-US" altLang="zh-TW" sz="2800" dirty="0" smtClean="0"/>
          </a:p>
          <a:p>
            <a:pPr marL="285750" indent="-285750" algn="l">
              <a:buFont typeface="Arial" panose="020B0604020202020204" pitchFamily="34" charset="0"/>
              <a:buChar char="•"/>
            </a:pPr>
            <a:r>
              <a:rPr lang="zh-TW" altLang="en-US" sz="2800" dirty="0" smtClean="0"/>
              <a:t>話劇表演</a:t>
            </a:r>
            <a:endParaRPr lang="en-US" altLang="zh-TW" sz="2800" dirty="0" smtClean="0"/>
          </a:p>
          <a:p>
            <a:pPr marL="285750" indent="-285750" algn="l">
              <a:buFont typeface="Arial" panose="020B0604020202020204" pitchFamily="34" charset="0"/>
              <a:buChar char="•"/>
            </a:pPr>
            <a:r>
              <a:rPr lang="zh-TW" altLang="en-US" sz="2800" dirty="0" smtClean="0"/>
              <a:t>周六英文營</a:t>
            </a:r>
            <a:endParaRPr lang="en-US" altLang="zh-TW" sz="2800" dirty="0"/>
          </a:p>
        </p:txBody>
      </p:sp>
      <p:sp>
        <p:nvSpPr>
          <p:cNvPr id="5" name="文字版面配置區 4"/>
          <p:cNvSpPr>
            <a:spLocks noGrp="1"/>
          </p:cNvSpPr>
          <p:nvPr>
            <p:ph type="body" sz="quarter" idx="3"/>
          </p:nvPr>
        </p:nvSpPr>
        <p:spPr/>
        <p:txBody>
          <a:bodyPr/>
          <a:lstStyle/>
          <a:p>
            <a:r>
              <a:rPr lang="zh-TW" altLang="en-US" sz="3200" b="1" dirty="0"/>
              <a:t>教材</a:t>
            </a:r>
          </a:p>
        </p:txBody>
      </p:sp>
      <p:sp>
        <p:nvSpPr>
          <p:cNvPr id="6" name="文字版面配置區 5"/>
          <p:cNvSpPr>
            <a:spLocks noGrp="1"/>
          </p:cNvSpPr>
          <p:nvPr>
            <p:ph type="body" sz="half" idx="16"/>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400" dirty="0" smtClean="0"/>
              <a:t>課本、輔助參考書、自編講義、英文雜誌</a:t>
            </a:r>
            <a:endParaRPr lang="en-US" altLang="zh-TW" sz="2400" dirty="0" smtClean="0"/>
          </a:p>
          <a:p>
            <a:pPr marL="285750" indent="-285750" algn="l">
              <a:buFont typeface="Arial" panose="020B0604020202020204" pitchFamily="34" charset="0"/>
              <a:buChar char="•"/>
            </a:pPr>
            <a:r>
              <a:rPr lang="zh-TW" altLang="en-US" sz="2400" dirty="0" smtClean="0"/>
              <a:t>心理測驗</a:t>
            </a:r>
            <a:endParaRPr lang="en-US" altLang="zh-TW" sz="2400" dirty="0" smtClean="0"/>
          </a:p>
          <a:p>
            <a:pPr marL="285750" indent="-285750" algn="l">
              <a:buFont typeface="Arial" panose="020B0604020202020204" pitchFamily="34" charset="0"/>
              <a:buChar char="•"/>
            </a:pPr>
            <a:r>
              <a:rPr lang="zh-TW" altLang="en-US" sz="2400" dirty="0" smtClean="0"/>
              <a:t>時事報導</a:t>
            </a:r>
            <a:endParaRPr lang="zh-TW" altLang="en-US" sz="2400" dirty="0"/>
          </a:p>
        </p:txBody>
      </p:sp>
      <p:sp>
        <p:nvSpPr>
          <p:cNvPr id="7" name="文字版面配置區 6"/>
          <p:cNvSpPr>
            <a:spLocks noGrp="1"/>
          </p:cNvSpPr>
          <p:nvPr>
            <p:ph type="body" sz="quarter" idx="13"/>
          </p:nvPr>
        </p:nvSpPr>
        <p:spPr/>
        <p:txBody>
          <a:bodyPr/>
          <a:lstStyle/>
          <a:p>
            <a:r>
              <a:rPr lang="zh-TW" altLang="en-US" sz="3200" b="1" dirty="0" smtClean="0"/>
              <a:t>學生反應</a:t>
            </a:r>
            <a:endParaRPr lang="zh-TW" altLang="en-US" sz="3200" b="1" dirty="0"/>
          </a:p>
        </p:txBody>
      </p:sp>
      <p:sp>
        <p:nvSpPr>
          <p:cNvPr id="8" name="文字版面配置區 7"/>
          <p:cNvSpPr>
            <a:spLocks noGrp="1"/>
          </p:cNvSpPr>
          <p:nvPr>
            <p:ph type="body" sz="half" idx="17"/>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285750" indent="-285750" algn="l">
              <a:buFont typeface="Arial" panose="020B0604020202020204" pitchFamily="34" charset="0"/>
              <a:buChar char="•"/>
            </a:pPr>
            <a:r>
              <a:rPr lang="zh-TW" altLang="en-US" sz="2800" dirty="0" smtClean="0"/>
              <a:t>忠明學生活潑、勇於表現自己</a:t>
            </a:r>
            <a:endParaRPr lang="en-US" altLang="zh-TW" sz="2800" dirty="0"/>
          </a:p>
          <a:p>
            <a:pPr marL="285750" indent="-285750" algn="l">
              <a:buFont typeface="Arial" panose="020B0604020202020204" pitchFamily="34" charset="0"/>
              <a:buChar char="•"/>
            </a:pPr>
            <a:r>
              <a:rPr lang="zh-TW" altLang="en-US" sz="2800" dirty="0" smtClean="0"/>
              <a:t>英文</a:t>
            </a:r>
            <a:r>
              <a:rPr lang="zh-TW" altLang="en-US" sz="2800" dirty="0"/>
              <a:t>科學生成績</a:t>
            </a:r>
            <a:r>
              <a:rPr lang="zh-TW" altLang="zh-TW" sz="2800" dirty="0"/>
              <a:t>全體達均標</a:t>
            </a:r>
            <a:r>
              <a:rPr lang="zh-TW" altLang="zh-TW" sz="2800" dirty="0" smtClean="0"/>
              <a:t>，</a:t>
            </a:r>
            <a:r>
              <a:rPr lang="zh-TW" altLang="en-US" sz="2800" dirty="0" smtClean="0"/>
              <a:t>大部</a:t>
            </a:r>
            <a:r>
              <a:rPr lang="zh-TW" altLang="en-US" sz="2800" dirty="0"/>
              <a:t>分</a:t>
            </a:r>
            <a:r>
              <a:rPr lang="zh-TW" altLang="zh-TW" sz="2800" dirty="0" smtClean="0"/>
              <a:t>是</a:t>
            </a:r>
            <a:r>
              <a:rPr lang="zh-TW" altLang="zh-TW" sz="2800" dirty="0"/>
              <a:t>前標</a:t>
            </a:r>
            <a:endParaRPr lang="en-US" altLang="zh-TW" sz="2800" dirty="0"/>
          </a:p>
          <a:p>
            <a:endParaRPr lang="zh-TW" altLang="en-US" dirty="0"/>
          </a:p>
        </p:txBody>
      </p:sp>
    </p:spTree>
    <p:extLst>
      <p:ext uri="{BB962C8B-B14F-4D97-AF65-F5344CB8AC3E}">
        <p14:creationId xmlns:p14="http://schemas.microsoft.com/office/powerpoint/2010/main" val="218645969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其他發現</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85800" y="171450"/>
            <a:ext cx="10394707" cy="5203136"/>
          </a:xfrm>
        </p:spPr>
        <p:txBody>
          <a:bodyPr>
            <a:normAutofit/>
          </a:bodyPr>
          <a:lstStyle/>
          <a:p>
            <a:pPr marL="0" indent="0">
              <a:buNone/>
            </a:pPr>
            <a:endParaRPr lang="en-US" altLang="zh-TW" dirty="0" smtClean="0"/>
          </a:p>
          <a:p>
            <a:r>
              <a:rPr lang="zh-TW" altLang="en-US" sz="3200" dirty="0" smtClean="0"/>
              <a:t>公立的校內活動運作較自由</a:t>
            </a:r>
            <a:r>
              <a:rPr lang="zh-TW" altLang="en-US" sz="3200" dirty="0"/>
              <a:t>（</a:t>
            </a:r>
            <a:r>
              <a:rPr lang="zh-TW" altLang="en-US" sz="3200" dirty="0" smtClean="0"/>
              <a:t>私立 規範多</a:t>
            </a:r>
            <a:r>
              <a:rPr lang="zh-TW" altLang="en-US" sz="3200" dirty="0"/>
              <a:t>）</a:t>
            </a:r>
            <a:endParaRPr lang="en-US" altLang="zh-TW" sz="3200" dirty="0" smtClean="0"/>
          </a:p>
          <a:p>
            <a:pPr marL="0" indent="0">
              <a:buNone/>
            </a:pPr>
            <a:endParaRPr lang="zh-TW" altLang="en-US" dirty="0"/>
          </a:p>
        </p:txBody>
      </p:sp>
    </p:spTree>
    <p:extLst>
      <p:ext uri="{BB962C8B-B14F-4D97-AF65-F5344CB8AC3E}">
        <p14:creationId xmlns:p14="http://schemas.microsoft.com/office/powerpoint/2010/main" val="3435413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結論</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p:txBody>
          <a:bodyPr/>
          <a:lstStyle/>
          <a:p>
            <a:endParaRPr lang="zh-TW" altLang="en-US" dirty="0"/>
          </a:p>
          <a:p>
            <a:endParaRPr lang="zh-TW" altLang="en-US" dirty="0"/>
          </a:p>
        </p:txBody>
      </p:sp>
      <p:sp>
        <p:nvSpPr>
          <p:cNvPr id="5" name="內容版面配置區 2"/>
          <p:cNvSpPr txBox="1">
            <a:spLocks/>
          </p:cNvSpPr>
          <p:nvPr/>
        </p:nvSpPr>
        <p:spPr>
          <a:xfrm>
            <a:off x="685800" y="171450"/>
            <a:ext cx="10394707" cy="520313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en-US" altLang="zh-TW" dirty="0" smtClean="0"/>
          </a:p>
          <a:p>
            <a:endParaRPr lang="en-US" altLang="zh-TW" sz="3200" dirty="0" smtClean="0"/>
          </a:p>
          <a:p>
            <a:pPr marL="0" indent="0">
              <a:buFont typeface="Arial" panose="020B0604020202020204" pitchFamily="34" charset="0"/>
              <a:buNone/>
            </a:pPr>
            <a:endParaRPr lang="zh-TW" altLang="en-US" dirty="0"/>
          </a:p>
        </p:txBody>
      </p:sp>
      <p:sp>
        <p:nvSpPr>
          <p:cNvPr id="6" name="內容版面配置區 2"/>
          <p:cNvSpPr txBox="1">
            <a:spLocks/>
          </p:cNvSpPr>
          <p:nvPr/>
        </p:nvSpPr>
        <p:spPr>
          <a:xfrm>
            <a:off x="327011" y="1050016"/>
            <a:ext cx="11112284" cy="506891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zh-TW" altLang="zh-TW" sz="2800" dirty="0" smtClean="0"/>
              <a:t>學校</a:t>
            </a:r>
            <a:r>
              <a:rPr lang="zh-TW" altLang="zh-TW" sz="2800" dirty="0"/>
              <a:t>和教師皆在</a:t>
            </a:r>
            <a:r>
              <a:rPr lang="zh-TW" altLang="zh-TW" sz="2800" u="sng" dirty="0"/>
              <a:t>教學資源的取得與學生學習成效的影響</a:t>
            </a:r>
            <a:r>
              <a:rPr lang="zh-TW" altLang="zh-TW" sz="2800" dirty="0"/>
              <a:t>具有</a:t>
            </a:r>
            <a:r>
              <a:rPr lang="zh-TW" altLang="zh-TW" sz="2800" b="1" dirty="0">
                <a:solidFill>
                  <a:srgbClr val="FF0000"/>
                </a:solidFill>
              </a:rPr>
              <a:t>相互作用</a:t>
            </a:r>
            <a:r>
              <a:rPr lang="zh-TW" altLang="zh-TW" sz="2800" dirty="0" smtClean="0"/>
              <a:t>。</a:t>
            </a:r>
            <a:endParaRPr lang="en-US" altLang="zh-TW" sz="2800" dirty="0" smtClean="0"/>
          </a:p>
          <a:p>
            <a:r>
              <a:rPr lang="zh-TW" altLang="en-US" sz="2800" dirty="0"/>
              <a:t>學校與教學資源的關係，包括師生</a:t>
            </a:r>
            <a:r>
              <a:rPr lang="zh-TW" altLang="en-US" sz="2800" dirty="0" smtClean="0"/>
              <a:t>比率、</a:t>
            </a:r>
            <a:r>
              <a:rPr lang="zh-TW" altLang="en-US" sz="2800" dirty="0"/>
              <a:t>學校單位面積、圖書館長書量、學校教學設備等等</a:t>
            </a:r>
            <a:r>
              <a:rPr lang="zh-TW" altLang="en-US" sz="2800" dirty="0" smtClean="0"/>
              <a:t>。</a:t>
            </a:r>
            <a:endParaRPr lang="en-US" altLang="zh-TW" sz="2800" dirty="0" smtClean="0"/>
          </a:p>
          <a:p>
            <a:r>
              <a:rPr lang="zh-TW" altLang="en-US" sz="2800" dirty="0" smtClean="0"/>
              <a:t>縣市</a:t>
            </a:r>
            <a:r>
              <a:rPr lang="zh-TW" altLang="en-US" sz="2800" dirty="0"/>
              <a:t>當中也存在著差異</a:t>
            </a:r>
            <a:r>
              <a:rPr lang="zh-TW" altLang="en-US" sz="2800" dirty="0" smtClean="0"/>
              <a:t>。</a:t>
            </a:r>
            <a:endParaRPr lang="zh-TW" altLang="zh-TW" sz="2800" dirty="0"/>
          </a:p>
          <a:p>
            <a:r>
              <a:rPr lang="zh-TW" altLang="zh-TW" sz="2800" b="1" dirty="0">
                <a:solidFill>
                  <a:srgbClr val="FF0000"/>
                </a:solidFill>
              </a:rPr>
              <a:t>經費的取得與教學資源的多寡有明顯</a:t>
            </a:r>
            <a:r>
              <a:rPr lang="zh-TW" altLang="zh-TW" sz="2800" b="1" dirty="0" smtClean="0">
                <a:solidFill>
                  <a:srgbClr val="FF0000"/>
                </a:solidFill>
              </a:rPr>
              <a:t>關係</a:t>
            </a:r>
            <a:endParaRPr lang="en-US" altLang="zh-TW" sz="2800" b="1" dirty="0" smtClean="0">
              <a:solidFill>
                <a:srgbClr val="FF0000"/>
              </a:solidFill>
            </a:endParaRPr>
          </a:p>
          <a:p>
            <a:pPr lvl="2">
              <a:buFont typeface="Wingdings" panose="05000000000000000000" pitchFamily="2" charset="2"/>
              <a:buChar char="Ø"/>
            </a:pPr>
            <a:r>
              <a:rPr lang="zh-TW" altLang="zh-TW" sz="2600" dirty="0" smtClean="0"/>
              <a:t>這次</a:t>
            </a:r>
            <a:r>
              <a:rPr lang="zh-TW" altLang="zh-TW" sz="2600" dirty="0"/>
              <a:t>實地參訪忠明高中發現其教學硬體設備完善，因近年來取得經費，成立</a:t>
            </a:r>
            <a:r>
              <a:rPr lang="zh-TW" altLang="zh-TW" sz="2600" b="1" dirty="0"/>
              <a:t>科學館</a:t>
            </a:r>
            <a:r>
              <a:rPr lang="zh-TW" altLang="zh-TW" sz="2600" dirty="0"/>
              <a:t>和新的教學</a:t>
            </a:r>
            <a:r>
              <a:rPr lang="zh-TW" altLang="zh-TW" sz="2400" dirty="0" smtClean="0"/>
              <a:t>大樓</a:t>
            </a:r>
            <a:r>
              <a:rPr lang="zh-TW" altLang="en-US" sz="2600" dirty="0"/>
              <a:t>。</a:t>
            </a:r>
            <a:endParaRPr lang="zh-TW" altLang="zh-TW" sz="2600" dirty="0"/>
          </a:p>
        </p:txBody>
      </p:sp>
    </p:spTree>
    <p:extLst>
      <p:ext uri="{BB962C8B-B14F-4D97-AF65-F5344CB8AC3E}">
        <p14:creationId xmlns:p14="http://schemas.microsoft.com/office/powerpoint/2010/main" val="334342816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762000"/>
            <a:ext cx="10394707" cy="5181600"/>
          </a:xfrm>
        </p:spPr>
        <p:txBody>
          <a:bodyPr>
            <a:normAutofit lnSpcReduction="10000"/>
          </a:bodyPr>
          <a:lstStyle/>
          <a:p>
            <a:r>
              <a:rPr lang="zh-TW" altLang="zh-TW" sz="3200" dirty="0"/>
              <a:t>除了校內的硬體設備，</a:t>
            </a:r>
            <a:r>
              <a:rPr lang="zh-TW" altLang="zh-TW" sz="3200" b="1" dirty="0"/>
              <a:t>忠明高中教學資源的來源靈活</a:t>
            </a:r>
            <a:r>
              <a:rPr lang="zh-TW" altLang="zh-TW" sz="3200" dirty="0"/>
              <a:t>，分為社區資源、大學合作資源、政府與民間</a:t>
            </a:r>
            <a:r>
              <a:rPr lang="zh-TW" altLang="zh-TW" sz="3200" dirty="0" smtClean="0"/>
              <a:t>資源，</a:t>
            </a:r>
            <a:r>
              <a:rPr lang="zh-TW" altLang="zh-TW" sz="3200" dirty="0"/>
              <a:t>而其資源的應用</a:t>
            </a:r>
            <a:r>
              <a:rPr lang="zh-TW" altLang="zh-TW" sz="3200" dirty="0" smtClean="0"/>
              <a:t>反</a:t>
            </a:r>
            <a:r>
              <a:rPr lang="zh-TW" altLang="en-US" sz="3200" dirty="0" smtClean="0"/>
              <a:t>應</a:t>
            </a:r>
            <a:r>
              <a:rPr lang="zh-TW" altLang="zh-TW" sz="3200" dirty="0" smtClean="0"/>
              <a:t>在</a:t>
            </a:r>
            <a:r>
              <a:rPr lang="zh-TW" altLang="zh-TW" sz="3200" dirty="0"/>
              <a:t>學生身上，運用這些資源與學科的結合，學生有機會深入了解各領域。</a:t>
            </a:r>
          </a:p>
          <a:p>
            <a:r>
              <a:rPr lang="zh-TW" altLang="zh-TW" sz="3200" b="1" dirty="0">
                <a:solidFill>
                  <a:srgbClr val="FF0000"/>
                </a:solidFill>
              </a:rPr>
              <a:t>教師在尋求資源上也扮演很重要的</a:t>
            </a:r>
            <a:r>
              <a:rPr lang="zh-TW" altLang="zh-TW" sz="3200" b="1" dirty="0" smtClean="0">
                <a:solidFill>
                  <a:srgbClr val="FF0000"/>
                </a:solidFill>
              </a:rPr>
              <a:t>角色</a:t>
            </a:r>
            <a:endParaRPr lang="en-US" altLang="zh-TW" sz="3200" dirty="0"/>
          </a:p>
          <a:p>
            <a:pPr lvl="1">
              <a:buFont typeface="Wingdings" panose="05000000000000000000" pitchFamily="2" charset="2"/>
              <a:buChar char="Ø"/>
            </a:pPr>
            <a:r>
              <a:rPr lang="zh-TW" altLang="zh-TW" sz="3000" dirty="0" smtClean="0"/>
              <a:t>教師請</a:t>
            </a:r>
            <a:r>
              <a:rPr lang="zh-TW" altLang="zh-TW" sz="3000" dirty="0"/>
              <a:t>畢業校友回校幫忙模擬面試</a:t>
            </a:r>
            <a:r>
              <a:rPr lang="zh-TW" altLang="zh-TW" sz="3000" dirty="0" smtClean="0"/>
              <a:t>，</a:t>
            </a:r>
            <a:r>
              <a:rPr lang="zh-TW" altLang="en-US" sz="3000" dirty="0" smtClean="0"/>
              <a:t>輔助學生準備大學甄試。</a:t>
            </a:r>
            <a:endParaRPr lang="en-US" altLang="zh-TW" sz="3000" dirty="0"/>
          </a:p>
          <a:p>
            <a:pPr lvl="1">
              <a:buFont typeface="Wingdings" panose="05000000000000000000" pitchFamily="2" charset="2"/>
              <a:buChar char="Ø"/>
            </a:pPr>
            <a:r>
              <a:rPr lang="zh-TW" altLang="zh-TW" sz="3000" dirty="0" smtClean="0"/>
              <a:t>透過</a:t>
            </a:r>
            <a:r>
              <a:rPr lang="zh-TW" altLang="zh-TW" sz="3000" dirty="0"/>
              <a:t>教材的選用，如小說</a:t>
            </a:r>
            <a:r>
              <a:rPr lang="zh-TW" altLang="zh-TW" sz="3000" dirty="0" smtClean="0"/>
              <a:t>雜誌</a:t>
            </a:r>
            <a:r>
              <a:rPr lang="zh-TW" altLang="en-US" sz="3000" dirty="0"/>
              <a:t>、</a:t>
            </a:r>
            <a:r>
              <a:rPr lang="zh-TW" altLang="zh-TW" sz="3000" dirty="0" smtClean="0"/>
              <a:t>教學活動</a:t>
            </a:r>
            <a:r>
              <a:rPr lang="zh-TW" altLang="en-US" sz="3000" dirty="0" smtClean="0"/>
              <a:t>等</a:t>
            </a:r>
            <a:r>
              <a:rPr lang="zh-TW" altLang="zh-TW" sz="3000" dirty="0" smtClean="0"/>
              <a:t>都</a:t>
            </a:r>
            <a:r>
              <a:rPr lang="zh-TW" altLang="zh-TW" sz="3000" dirty="0"/>
              <a:t>能使學生與生活結合提升學習興趣、勇於表現。</a:t>
            </a:r>
          </a:p>
          <a:p>
            <a:endParaRPr lang="zh-TW" altLang="en-US" dirty="0"/>
          </a:p>
        </p:txBody>
      </p:sp>
    </p:spTree>
    <p:extLst>
      <p:ext uri="{BB962C8B-B14F-4D97-AF65-F5344CB8AC3E}">
        <p14:creationId xmlns:p14="http://schemas.microsoft.com/office/powerpoint/2010/main" val="2763354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問題延伸</a:t>
            </a:r>
            <a:r>
              <a:rPr lang="en-US" altLang="zh-TW" dirty="0"/>
              <a:t>: </a:t>
            </a:r>
            <a:endParaRPr lang="zh-TW" altLang="en-US" dirty="0"/>
          </a:p>
        </p:txBody>
      </p:sp>
      <p:sp>
        <p:nvSpPr>
          <p:cNvPr id="3" name="內容版面配置區 2"/>
          <p:cNvSpPr>
            <a:spLocks noGrp="1"/>
          </p:cNvSpPr>
          <p:nvPr>
            <p:ph sz="quarter" idx="13"/>
          </p:nvPr>
        </p:nvSpPr>
        <p:spPr>
          <a:xfrm>
            <a:off x="685800" y="1837765"/>
            <a:ext cx="10394707" cy="4296335"/>
          </a:xfrm>
        </p:spPr>
        <p:txBody>
          <a:bodyPr>
            <a:normAutofit fontScale="92500"/>
          </a:bodyPr>
          <a:lstStyle/>
          <a:p>
            <a:pPr marL="514350" indent="-514350">
              <a:buAutoNum type="arabicPeriod"/>
            </a:pPr>
            <a:r>
              <a:rPr lang="zh-TW" altLang="en-US" sz="3200" dirty="0" smtClean="0"/>
              <a:t>英文</a:t>
            </a:r>
            <a:r>
              <a:rPr lang="zh-TW" altLang="en-US" sz="3200" dirty="0"/>
              <a:t>科方面忠明高中提供了多樣的教材、學習環境與活動，這是否有提升學生對英文科的喜愛並增加學習效果</a:t>
            </a:r>
            <a:r>
              <a:rPr lang="en-US" altLang="zh-TW" sz="3200" dirty="0"/>
              <a:t>? </a:t>
            </a:r>
          </a:p>
          <a:p>
            <a:pPr marL="514350" indent="-514350">
              <a:buAutoNum type="arabicPeriod"/>
            </a:pPr>
            <a:r>
              <a:rPr lang="zh-TW" altLang="en-US" sz="3200" dirty="0" smtClean="0"/>
              <a:t>忠</a:t>
            </a:r>
            <a:r>
              <a:rPr lang="zh-TW" altLang="en-US" sz="3200" dirty="0"/>
              <a:t>明高中的英文科有多樣的活動及教材、自然科硬體設備</a:t>
            </a:r>
            <a:r>
              <a:rPr lang="zh-TW" altLang="en-US" sz="3200" dirty="0" smtClean="0"/>
              <a:t>充足</a:t>
            </a:r>
            <a:r>
              <a:rPr lang="zh-TW" altLang="en-US" sz="3200" dirty="0"/>
              <a:t>（</a:t>
            </a:r>
            <a:r>
              <a:rPr lang="zh-TW" altLang="en-US" sz="3200" dirty="0" smtClean="0"/>
              <a:t>科學館</a:t>
            </a:r>
            <a:r>
              <a:rPr lang="zh-TW" altLang="en-US" sz="3200" dirty="0"/>
              <a:t>）</a:t>
            </a:r>
            <a:r>
              <a:rPr lang="zh-TW" altLang="en-US" sz="3200" dirty="0" smtClean="0"/>
              <a:t>也</a:t>
            </a:r>
            <a:r>
              <a:rPr lang="zh-TW" altLang="en-US" sz="3200" dirty="0"/>
              <a:t>有與科博館合作，但除了這兩科之外，像是</a:t>
            </a:r>
            <a:r>
              <a:rPr lang="en-US" altLang="zh-TW" sz="3200" dirty="0"/>
              <a:t>:</a:t>
            </a:r>
            <a:r>
              <a:rPr lang="zh-TW" altLang="en-US" sz="3200" dirty="0"/>
              <a:t>國文科、數學科、社會科等，如何將課程結合活動，或是與社區資源結合以達到提升學生學習動機的效果呢</a:t>
            </a:r>
            <a:r>
              <a:rPr lang="en-US" altLang="zh-TW" sz="3200" dirty="0"/>
              <a:t>? </a:t>
            </a:r>
            <a:endParaRPr lang="en-US" altLang="zh-TW" sz="3200" dirty="0" smtClean="0"/>
          </a:p>
          <a:p>
            <a:endParaRPr lang="zh-TW" altLang="en-US" dirty="0"/>
          </a:p>
        </p:txBody>
      </p:sp>
    </p:spTree>
    <p:extLst>
      <p:ext uri="{BB962C8B-B14F-4D97-AF65-F5344CB8AC3E}">
        <p14:creationId xmlns:p14="http://schemas.microsoft.com/office/powerpoint/2010/main" val="272915400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08308" y="819150"/>
            <a:ext cx="10798445" cy="5429250"/>
          </a:xfrm>
        </p:spPr>
        <p:txBody>
          <a:bodyPr>
            <a:normAutofit fontScale="92500" lnSpcReduction="20000"/>
          </a:bodyPr>
          <a:lstStyle/>
          <a:p>
            <a:pPr marL="514350" indent="-514350">
              <a:buAutoNum type="arabicPeriod" startAt="3"/>
            </a:pPr>
            <a:r>
              <a:rPr lang="zh-TW" altLang="en-US" sz="3200" dirty="0" smtClean="0"/>
              <a:t>經費資源的分配大多是理工科多於文科，該如何使經費平均分於各科，使各科所使用到的資源相同呢</a:t>
            </a:r>
            <a:r>
              <a:rPr lang="en-US" altLang="zh-TW" sz="3200" dirty="0" smtClean="0"/>
              <a:t>? </a:t>
            </a:r>
          </a:p>
          <a:p>
            <a:pPr marL="514350" indent="-514350">
              <a:buAutoNum type="arabicPeriod" startAt="3"/>
            </a:pPr>
            <a:r>
              <a:rPr lang="zh-TW" altLang="en-US" sz="3200" dirty="0" smtClean="0"/>
              <a:t>學校</a:t>
            </a:r>
            <a:r>
              <a:rPr lang="zh-TW" altLang="en-US" sz="3200" dirty="0"/>
              <a:t>設備與資源的多寡是否真的直接影響到學生學習效果與動機</a:t>
            </a:r>
            <a:r>
              <a:rPr lang="en-US" altLang="zh-TW" sz="3200" dirty="0"/>
              <a:t>? </a:t>
            </a:r>
          </a:p>
          <a:p>
            <a:pPr marL="514350" indent="-514350">
              <a:buAutoNum type="arabicPeriod" startAt="3"/>
            </a:pPr>
            <a:r>
              <a:rPr lang="zh-TW" altLang="en-US" sz="3200" dirty="0" smtClean="0"/>
              <a:t>我們</a:t>
            </a:r>
            <a:r>
              <a:rPr lang="zh-TW" altLang="en-US" sz="3200" dirty="0"/>
              <a:t>這次的訪談結果發現公立學校的資源與設備並不會差於私立學校太多，那為何還是有學生要選擇私立學教就讀</a:t>
            </a:r>
            <a:r>
              <a:rPr lang="en-US" altLang="zh-TW" sz="3200" dirty="0"/>
              <a:t>?</a:t>
            </a:r>
            <a:r>
              <a:rPr lang="zh-TW" altLang="en-US" sz="3200" dirty="0"/>
              <a:t>資源設備是考量的主因嗎</a:t>
            </a:r>
            <a:r>
              <a:rPr lang="en-US" altLang="zh-TW" sz="3200" dirty="0"/>
              <a:t>? </a:t>
            </a:r>
            <a:endParaRPr lang="en-US" altLang="zh-TW" sz="3200" dirty="0" smtClean="0"/>
          </a:p>
          <a:p>
            <a:pPr marL="514350" indent="-514350">
              <a:buAutoNum type="arabicPeriod" startAt="3"/>
            </a:pPr>
            <a:r>
              <a:rPr lang="zh-TW" altLang="en-US" sz="3200" dirty="0" smtClean="0"/>
              <a:t>忠</a:t>
            </a:r>
            <a:r>
              <a:rPr lang="zh-TW" altLang="en-US" sz="3200" dirty="0"/>
              <a:t>明高中的硬體設備充足，每間教室皆有電視及投影機，而且自然科也有整棟分層的實驗室，那教師使用這些設備的比</a:t>
            </a:r>
            <a:r>
              <a:rPr lang="zh-TW" altLang="en-US" sz="3200" dirty="0">
                <a:solidFill>
                  <a:schemeClr val="bg1"/>
                </a:solidFill>
              </a:rPr>
              <a:t>率高嗎</a:t>
            </a:r>
            <a:r>
              <a:rPr lang="en-US" altLang="zh-TW" sz="3200" dirty="0" smtClean="0">
                <a:solidFill>
                  <a:schemeClr val="bg1"/>
                </a:solidFill>
              </a:rPr>
              <a:t>?</a:t>
            </a:r>
            <a:endParaRPr lang="en-US" altLang="zh-TW" sz="3200" dirty="0">
              <a:solidFill>
                <a:schemeClr val="bg1"/>
              </a:solidFill>
            </a:endParaRPr>
          </a:p>
        </p:txBody>
      </p:sp>
    </p:spTree>
    <p:extLst>
      <p:ext uri="{BB962C8B-B14F-4D97-AF65-F5344CB8AC3E}">
        <p14:creationId xmlns:p14="http://schemas.microsoft.com/office/powerpoint/2010/main" val="199950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1363110">
            <a:off x="323002" y="382689"/>
            <a:ext cx="5137809" cy="3787114"/>
          </a:xfrm>
          <a:prstGeom prst="rect">
            <a:avLst/>
          </a:prstGeom>
          <a:ln>
            <a:noFill/>
          </a:ln>
          <a:effectLst>
            <a:softEdge rad="112500"/>
          </a:effectLst>
        </p:spPr>
      </p:pic>
      <p:sp>
        <p:nvSpPr>
          <p:cNvPr id="4" name="標題 3"/>
          <p:cNvSpPr>
            <a:spLocks noGrp="1"/>
          </p:cNvSpPr>
          <p:nvPr>
            <p:ph type="ctrTitle"/>
          </p:nvPr>
        </p:nvSpPr>
        <p:spPr>
          <a:xfrm rot="21420000">
            <a:off x="738800" y="395957"/>
            <a:ext cx="9755187" cy="2766528"/>
          </a:xfrm>
        </p:spPr>
        <p:txBody>
          <a:bodyPr>
            <a:normAutofit/>
          </a:bodyPr>
          <a:lstStyle/>
          <a:p>
            <a:r>
              <a:rPr lang="zh-TW" altLang="en-US" sz="9600" b="1" dirty="0" smtClean="0">
                <a:latin typeface="微軟正黑體" panose="020B0604030504040204" pitchFamily="34" charset="-120"/>
                <a:ea typeface="微軟正黑體" panose="020B0604030504040204" pitchFamily="34" charset="-120"/>
              </a:rPr>
              <a:t>謝謝大家</a:t>
            </a:r>
            <a:r>
              <a:rPr lang="en-US" altLang="zh-TW" sz="9600" b="1" dirty="0" smtClean="0">
                <a:latin typeface="微軟正黑體" panose="020B0604030504040204" pitchFamily="34" charset="-120"/>
                <a:ea typeface="微軟正黑體" panose="020B0604030504040204" pitchFamily="34" charset="-120"/>
              </a:rPr>
              <a:t>!</a:t>
            </a:r>
            <a:endParaRPr lang="zh-TW" altLang="en-US" sz="9600" b="1" dirty="0">
              <a:latin typeface="微軟正黑體" panose="020B0604030504040204" pitchFamily="34" charset="-120"/>
              <a:ea typeface="微軟正黑體" panose="020B0604030504040204" pitchFamily="34" charset="-120"/>
            </a:endParaRPr>
          </a:p>
        </p:txBody>
      </p:sp>
      <p:sp>
        <p:nvSpPr>
          <p:cNvPr id="5" name="副標題 4"/>
          <p:cNvSpPr>
            <a:spLocks noGrp="1"/>
          </p:cNvSpPr>
          <p:nvPr>
            <p:ph type="subTitle" idx="1"/>
          </p:nvPr>
        </p:nvSpPr>
        <p:spPr>
          <a:xfrm rot="21420000">
            <a:off x="1010463" y="3270943"/>
            <a:ext cx="9755187" cy="2064551"/>
          </a:xfrm>
        </p:spPr>
        <p:txBody>
          <a:bodyPr/>
          <a:lstStyle/>
          <a:p>
            <a:r>
              <a:rPr lang="zh-TW" altLang="en-US" dirty="0" smtClean="0"/>
              <a:t>指導老師：趙星光</a:t>
            </a:r>
            <a:endParaRPr lang="en-US" altLang="zh-TW" dirty="0" smtClean="0"/>
          </a:p>
          <a:p>
            <a:r>
              <a:rPr lang="zh-TW" altLang="en-US" dirty="0" smtClean="0"/>
              <a:t>報 告人：陳立心</a:t>
            </a:r>
            <a:endParaRPr lang="en-US" altLang="zh-TW" dirty="0" smtClean="0"/>
          </a:p>
          <a:p>
            <a:r>
              <a:rPr lang="zh-TW" altLang="en-US" dirty="0" smtClean="0">
                <a:solidFill>
                  <a:schemeClr val="bg1"/>
                </a:solidFill>
              </a:rPr>
              <a:t>組員：杜昀叡　彭資安　亷千儀　陳郁文　吳佩蓁</a:t>
            </a:r>
            <a:endParaRPr lang="en-US" altLang="zh-TW" dirty="0" smtClean="0">
              <a:solidFill>
                <a:schemeClr val="bg1"/>
              </a:solidFill>
            </a:endParaRPr>
          </a:p>
        </p:txBody>
      </p:sp>
    </p:spTree>
    <p:extLst>
      <p:ext uri="{BB962C8B-B14F-4D97-AF65-F5344CB8AC3E}">
        <p14:creationId xmlns:p14="http://schemas.microsoft.com/office/powerpoint/2010/main" val="59037771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研究動機</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p:txBody>
          <a:bodyPr>
            <a:normAutofit lnSpcReduction="10000"/>
          </a:bodyPr>
          <a:lstStyle/>
          <a:p>
            <a:endParaRPr lang="en-US" altLang="zh-TW" sz="2800" dirty="0" smtClean="0">
              <a:latin typeface="+mn-ea"/>
            </a:endParaRPr>
          </a:p>
          <a:p>
            <a:r>
              <a:rPr lang="zh-TW" altLang="en-US" sz="2800" dirty="0" smtClean="0"/>
              <a:t>近年台灣教育受國際文化衝擊，</a:t>
            </a:r>
            <a:r>
              <a:rPr lang="zh-TW" altLang="en-US" sz="2800" dirty="0" smtClean="0">
                <a:latin typeface="+mn-ea"/>
              </a:rPr>
              <a:t>「</a:t>
            </a:r>
            <a:r>
              <a:rPr lang="zh-TW" altLang="en-US" sz="2800" b="1" dirty="0">
                <a:latin typeface="+mn-ea"/>
              </a:rPr>
              <a:t>如何教？如何學？</a:t>
            </a:r>
            <a:r>
              <a:rPr lang="zh-TW" altLang="en-US" sz="2800" dirty="0">
                <a:latin typeface="+mn-ea"/>
              </a:rPr>
              <a:t>」成</a:t>
            </a:r>
            <a:r>
              <a:rPr lang="zh-TW" altLang="en-US" sz="2800" dirty="0" smtClean="0">
                <a:latin typeface="+mn-ea"/>
              </a:rPr>
              <a:t>了師生共同課題。</a:t>
            </a:r>
            <a:endParaRPr lang="en-US" altLang="zh-TW" sz="2800" dirty="0" smtClean="0">
              <a:latin typeface="+mn-ea"/>
            </a:endParaRPr>
          </a:p>
          <a:p>
            <a:r>
              <a:rPr lang="zh-TW" altLang="en-US" sz="2800" dirty="0" smtClean="0">
                <a:latin typeface="+mn-ea"/>
              </a:rPr>
              <a:t>教學方法影響</a:t>
            </a:r>
            <a:r>
              <a:rPr lang="zh-TW" altLang="en-US" sz="2800" dirty="0">
                <a:latin typeface="+mn-ea"/>
              </a:rPr>
              <a:t>學生的學習動機甚至是成績表現，而教學方法又受限於資源的豐富多元</a:t>
            </a:r>
            <a:r>
              <a:rPr lang="zh-TW" altLang="en-US" sz="2800" dirty="0" smtClean="0">
                <a:latin typeface="+mn-ea"/>
              </a:rPr>
              <a:t>與否。</a:t>
            </a:r>
            <a:endParaRPr lang="en-US" altLang="zh-TW" sz="2800" dirty="0" smtClean="0">
              <a:latin typeface="+mn-ea"/>
            </a:endParaRPr>
          </a:p>
          <a:p>
            <a:r>
              <a:rPr lang="zh-TW" altLang="en-US" sz="2800" dirty="0">
                <a:latin typeface="+mn-ea"/>
              </a:rPr>
              <a:t>藉</a:t>
            </a:r>
            <a:r>
              <a:rPr lang="zh-TW" altLang="en-US" sz="2800" dirty="0" smtClean="0">
                <a:latin typeface="+mn-ea"/>
              </a:rPr>
              <a:t>探討</a:t>
            </a:r>
            <a:r>
              <a:rPr lang="zh-TW" altLang="en-US" sz="2800" b="1" dirty="0">
                <a:latin typeface="+mn-ea"/>
              </a:rPr>
              <a:t>教育資源的來源及</a:t>
            </a:r>
            <a:r>
              <a:rPr lang="zh-TW" altLang="en-US" sz="2800" b="1" dirty="0" smtClean="0">
                <a:latin typeface="+mn-ea"/>
              </a:rPr>
              <a:t>影響</a:t>
            </a:r>
            <a:r>
              <a:rPr lang="zh-TW" altLang="en-US" sz="2800" dirty="0" smtClean="0">
                <a:latin typeface="+mn-ea"/>
              </a:rPr>
              <a:t>確立教學資源的地位及重要性。</a:t>
            </a:r>
            <a:endParaRPr lang="en-US" altLang="zh-TW" sz="2800" dirty="0" smtClean="0">
              <a:latin typeface="+mn-ea"/>
            </a:endParaRPr>
          </a:p>
          <a:p>
            <a:endParaRPr lang="en-US" altLang="zh-TW" dirty="0" smtClean="0"/>
          </a:p>
        </p:txBody>
      </p:sp>
    </p:spTree>
    <p:extLst>
      <p:ext uri="{BB962C8B-B14F-4D97-AF65-F5344CB8AC3E}">
        <p14:creationId xmlns:p14="http://schemas.microsoft.com/office/powerpoint/2010/main" val="28982104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研究動機</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p:txBody>
          <a:bodyPr>
            <a:noAutofit/>
          </a:bodyPr>
          <a:lstStyle/>
          <a:p>
            <a:r>
              <a:rPr lang="zh-TW" altLang="en-US" sz="2800" b="1" dirty="0" smtClean="0"/>
              <a:t>忠明高中</a:t>
            </a:r>
            <a:endParaRPr lang="en-US" altLang="zh-TW" sz="2800" b="1" dirty="0" smtClean="0"/>
          </a:p>
          <a:p>
            <a:pPr lvl="1">
              <a:buFont typeface="Wingdings" panose="05000000000000000000" pitchFamily="2" charset="2"/>
              <a:buChar char="Ø"/>
            </a:pPr>
            <a:r>
              <a:rPr lang="zh-TW" altLang="en-US" sz="2800" dirty="0" smtClean="0"/>
              <a:t>位於市區，鄰近科博館、美術館及各大學，其周邊資源豐富，方便研究其資源及應用關係。</a:t>
            </a:r>
            <a:endParaRPr lang="en-US" altLang="zh-TW" sz="2800" dirty="0" smtClean="0"/>
          </a:p>
          <a:p>
            <a:pPr lvl="1">
              <a:buFont typeface="Wingdings" panose="05000000000000000000" pitchFamily="2" charset="2"/>
              <a:buChar char="Ø"/>
            </a:pPr>
            <a:r>
              <a:rPr lang="zh-TW" altLang="en-US" sz="2800" dirty="0" smtClean="0"/>
              <a:t>以校風開放活潑為名，欲探討其教學資源與學生之影響。</a:t>
            </a:r>
            <a:endParaRPr lang="en-US" altLang="zh-TW" sz="2800" dirty="0" smtClean="0"/>
          </a:p>
          <a:p>
            <a:r>
              <a:rPr lang="zh-TW" altLang="en-US" sz="2800" b="1" dirty="0" smtClean="0"/>
              <a:t>英文科</a:t>
            </a:r>
            <a:endParaRPr lang="en-US" altLang="zh-TW" sz="2800" b="1" dirty="0" smtClean="0"/>
          </a:p>
          <a:p>
            <a:pPr lvl="1">
              <a:buFont typeface="Wingdings" panose="05000000000000000000" pitchFamily="2" charset="2"/>
              <a:buChar char="Ø"/>
            </a:pPr>
            <a:r>
              <a:rPr lang="zh-TW" altLang="en-US" sz="2800" dirty="0" smtClean="0"/>
              <a:t>組員多英文系，而英文科之教學資源較有應用機會。</a:t>
            </a:r>
            <a:endParaRPr lang="en-US" altLang="zh-TW" sz="2800" dirty="0" smtClean="0"/>
          </a:p>
        </p:txBody>
      </p:sp>
    </p:spTree>
    <p:extLst>
      <p:ext uri="{BB962C8B-B14F-4D97-AF65-F5344CB8AC3E}">
        <p14:creationId xmlns:p14="http://schemas.microsoft.com/office/powerpoint/2010/main" val="342589069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研究</a:t>
            </a:r>
            <a:r>
              <a:rPr lang="zh-TW" altLang="en-US" dirty="0">
                <a:latin typeface="微軟正黑體" panose="020B0604030504040204" pitchFamily="34" charset="-120"/>
                <a:ea typeface="微軟正黑體" panose="020B0604030504040204" pitchFamily="34" charset="-120"/>
              </a:rPr>
              <a:t>目的</a:t>
            </a:r>
          </a:p>
        </p:txBody>
      </p:sp>
      <p:sp>
        <p:nvSpPr>
          <p:cNvPr id="3" name="內容版面配置區 2"/>
          <p:cNvSpPr>
            <a:spLocks noGrp="1"/>
          </p:cNvSpPr>
          <p:nvPr>
            <p:ph sz="quarter" idx="13"/>
          </p:nvPr>
        </p:nvSpPr>
        <p:spPr/>
        <p:txBody>
          <a:bodyPr/>
          <a:lstStyle/>
          <a:p>
            <a:r>
              <a:rPr lang="zh-TW" altLang="en-US" sz="2800" dirty="0" smtClean="0"/>
              <a:t>教學資源的來源</a:t>
            </a:r>
            <a:endParaRPr lang="en-US" altLang="zh-TW" sz="2800" dirty="0"/>
          </a:p>
          <a:p>
            <a:r>
              <a:rPr lang="zh-TW" altLang="en-US" sz="2800" dirty="0" smtClean="0"/>
              <a:t>教學資源的應用</a:t>
            </a:r>
            <a:endParaRPr lang="en-US" altLang="zh-TW" sz="2800" dirty="0" smtClean="0"/>
          </a:p>
          <a:p>
            <a:r>
              <a:rPr lang="zh-TW" altLang="en-US" sz="2800" dirty="0" smtClean="0"/>
              <a:t>教學資源與學生的關係</a:t>
            </a:r>
            <a:endParaRPr lang="en-US" altLang="zh-TW" sz="2800" dirty="0" smtClean="0"/>
          </a:p>
          <a:p>
            <a:r>
              <a:rPr lang="zh-TW" altLang="en-US" sz="2800" dirty="0" smtClean="0"/>
              <a:t>教學</a:t>
            </a:r>
            <a:r>
              <a:rPr lang="zh-TW" altLang="en-US" sz="2800" dirty="0"/>
              <a:t>資源與</a:t>
            </a:r>
            <a:r>
              <a:rPr lang="zh-TW" altLang="en-US" sz="2800" dirty="0" smtClean="0"/>
              <a:t>學校的</a:t>
            </a:r>
            <a:r>
              <a:rPr lang="zh-TW" altLang="en-US" sz="2800" dirty="0"/>
              <a:t>關係</a:t>
            </a:r>
            <a:endParaRPr lang="en-US" altLang="zh-TW" sz="2800" dirty="0"/>
          </a:p>
          <a:p>
            <a:r>
              <a:rPr lang="zh-TW" altLang="en-US" sz="2800" dirty="0" smtClean="0"/>
              <a:t>增進對英文科的教學方法、教材認識</a:t>
            </a:r>
            <a:endParaRPr lang="en-US" altLang="zh-TW" sz="2800" dirty="0" smtClean="0"/>
          </a:p>
          <a:p>
            <a:endParaRPr lang="zh-TW" altLang="en-US" dirty="0"/>
          </a:p>
        </p:txBody>
      </p:sp>
    </p:spTree>
    <p:extLst>
      <p:ext uri="{BB962C8B-B14F-4D97-AF65-F5344CB8AC3E}">
        <p14:creationId xmlns:p14="http://schemas.microsoft.com/office/powerpoint/2010/main" val="326183285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如何蒐集資料</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85800" y="1257300"/>
            <a:ext cx="10394707" cy="4117285"/>
          </a:xfrm>
        </p:spPr>
        <p:txBody>
          <a:bodyPr>
            <a:normAutofit/>
          </a:bodyPr>
          <a:lstStyle/>
          <a:p>
            <a:r>
              <a:rPr lang="zh-TW" altLang="en-US" sz="3200" dirty="0" smtClean="0"/>
              <a:t>學校網站瀏覽</a:t>
            </a:r>
            <a:endParaRPr lang="en-US" altLang="zh-TW" sz="3200" dirty="0" smtClean="0"/>
          </a:p>
          <a:p>
            <a:r>
              <a:rPr lang="zh-TW" altLang="en-US" sz="3200" dirty="0" smtClean="0"/>
              <a:t>訪談老師相關人員</a:t>
            </a:r>
            <a:endParaRPr lang="en-US" altLang="zh-TW" sz="3200" dirty="0" smtClean="0"/>
          </a:p>
          <a:p>
            <a:r>
              <a:rPr lang="zh-TW" altLang="en-US" sz="3200" dirty="0"/>
              <a:t>課室</a:t>
            </a:r>
            <a:r>
              <a:rPr lang="zh-TW" altLang="en-US" sz="3200" dirty="0" smtClean="0"/>
              <a:t>觀察</a:t>
            </a:r>
            <a:endParaRPr lang="en-US" altLang="zh-TW" sz="3200" dirty="0" smtClean="0"/>
          </a:p>
          <a:p>
            <a:r>
              <a:rPr lang="zh-TW" altLang="en-US" sz="3200" dirty="0" smtClean="0"/>
              <a:t>校園</a:t>
            </a:r>
            <a:r>
              <a:rPr lang="zh-TW" altLang="en-US" sz="3200" dirty="0"/>
              <a:t>參觀</a:t>
            </a:r>
          </a:p>
        </p:txBody>
      </p:sp>
    </p:spTree>
    <p:extLst>
      <p:ext uri="{BB962C8B-B14F-4D97-AF65-F5344CB8AC3E}">
        <p14:creationId xmlns:p14="http://schemas.microsoft.com/office/powerpoint/2010/main" val="3980186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483163"/>
            <a:ext cx="10394707" cy="3193487"/>
          </a:xfrm>
        </p:spPr>
        <p:txBody>
          <a:bodyPr>
            <a:normAutofit/>
          </a:bodyPr>
          <a:lstStyle/>
          <a:p>
            <a:r>
              <a:rPr lang="zh-TW" altLang="en-US" sz="7200" dirty="0" smtClean="0">
                <a:latin typeface="微軟正黑體" panose="020B0604030504040204" pitchFamily="34" charset="-120"/>
                <a:ea typeface="微軟正黑體" panose="020B0604030504040204" pitchFamily="34" charset="-120"/>
              </a:rPr>
              <a:t>第一次參訪</a:t>
            </a:r>
            <a:endParaRPr lang="zh-TW" altLang="en-US" sz="7200"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a:xfrm>
            <a:off x="685801" y="3676650"/>
            <a:ext cx="10394707" cy="1705231"/>
          </a:xfrm>
        </p:spPr>
        <p:txBody>
          <a:bodyPr>
            <a:noAutofit/>
          </a:bodyPr>
          <a:lstStyle/>
          <a:p>
            <a:pPr marL="342900" indent="-342900">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行程：訪談教務組長、課室旁聽</a:t>
            </a:r>
            <a:endParaRPr lang="en-US" altLang="zh-TW" sz="2800"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目的：藉與教務主任的訪談及旁聽課堂，初步了解忠明校內的資源運用狀況及忠明學生校風。</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164" y="695325"/>
            <a:ext cx="5319836" cy="2981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83474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教學資源</a:t>
            </a:r>
            <a:r>
              <a:rPr lang="zh-TW" altLang="en-US" dirty="0" smtClean="0">
                <a:solidFill>
                  <a:srgbClr val="FFC000"/>
                </a:solidFill>
                <a:latin typeface="微軟正黑體" panose="020B0604030504040204" pitchFamily="34" charset="-120"/>
                <a:ea typeface="微軟正黑體" panose="020B0604030504040204" pitchFamily="34" charset="-120"/>
              </a:rPr>
              <a:t>來源</a:t>
            </a:r>
            <a:r>
              <a:rPr lang="zh-TW" altLang="en-US" dirty="0" smtClean="0">
                <a:latin typeface="微軟正黑體" panose="020B0604030504040204" pitchFamily="34" charset="-120"/>
                <a:ea typeface="微軟正黑體" panose="020B0604030504040204" pitchFamily="34" charset="-120"/>
              </a:rPr>
              <a:t>靈活</a:t>
            </a:r>
            <a:endParaRPr lang="zh-TW" altLang="en-US"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r>
              <a:rPr lang="zh-TW" altLang="en-US" sz="3200" b="1" dirty="0">
                <a:solidFill>
                  <a:srgbClr val="FF0000"/>
                </a:solidFill>
              </a:rPr>
              <a:t>社區</a:t>
            </a:r>
            <a:r>
              <a:rPr lang="zh-TW" altLang="en-US" sz="3200" b="1" dirty="0" smtClean="0">
                <a:solidFill>
                  <a:srgbClr val="FF0000"/>
                </a:solidFill>
              </a:rPr>
              <a:t>資源</a:t>
            </a:r>
            <a:endParaRPr lang="zh-TW" altLang="en-US" sz="3200" dirty="0"/>
          </a:p>
        </p:txBody>
      </p:sp>
      <p:sp>
        <p:nvSpPr>
          <p:cNvPr id="4" name="文字版面配置區 3"/>
          <p:cNvSpPr>
            <a:spLocks noGrp="1"/>
          </p:cNvSpPr>
          <p:nvPr>
            <p:ph type="body" sz="half" idx="15"/>
          </p:nvPr>
        </p:nvSpPr>
        <p:spPr>
          <a:xfrm>
            <a:off x="685802" y="2639657"/>
            <a:ext cx="3310128" cy="1128302"/>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457200" indent="-457200" algn="l">
              <a:buFont typeface="Arial" panose="020B0604020202020204" pitchFamily="34" charset="0"/>
              <a:buChar char="•"/>
            </a:pPr>
            <a:r>
              <a:rPr lang="zh-TW" altLang="en-US" sz="4000" dirty="0" smtClean="0"/>
              <a:t>科</a:t>
            </a:r>
            <a:r>
              <a:rPr lang="zh-TW" altLang="en-US" sz="4000" dirty="0"/>
              <a:t>博</a:t>
            </a:r>
            <a:r>
              <a:rPr lang="zh-TW" altLang="en-US" sz="4000" dirty="0" smtClean="0"/>
              <a:t>館</a:t>
            </a:r>
            <a:endParaRPr lang="en-US" altLang="zh-TW" sz="4000" dirty="0" smtClean="0"/>
          </a:p>
          <a:p>
            <a:pPr marL="457200" indent="-457200" algn="l">
              <a:buFont typeface="Arial" panose="020B0604020202020204" pitchFamily="34" charset="0"/>
              <a:buChar char="•"/>
            </a:pPr>
            <a:r>
              <a:rPr lang="zh-TW" altLang="en-US" sz="4000" dirty="0" smtClean="0"/>
              <a:t>美術館</a:t>
            </a:r>
            <a:endParaRPr lang="en-US" altLang="zh-TW" sz="4000" dirty="0"/>
          </a:p>
          <a:p>
            <a:endParaRPr lang="zh-TW" altLang="en-US" sz="2800" dirty="0"/>
          </a:p>
        </p:txBody>
      </p:sp>
      <p:sp>
        <p:nvSpPr>
          <p:cNvPr id="5" name="文字版面配置區 4"/>
          <p:cNvSpPr>
            <a:spLocks noGrp="1"/>
          </p:cNvSpPr>
          <p:nvPr>
            <p:ph type="body" sz="quarter" idx="3"/>
          </p:nvPr>
        </p:nvSpPr>
        <p:spPr/>
        <p:txBody>
          <a:bodyPr/>
          <a:lstStyle/>
          <a:p>
            <a:r>
              <a:rPr lang="zh-TW" altLang="en-US" sz="3200" b="1" dirty="0">
                <a:solidFill>
                  <a:srgbClr val="FF0000"/>
                </a:solidFill>
              </a:rPr>
              <a:t>與大學合作</a:t>
            </a:r>
            <a:r>
              <a:rPr lang="zh-TW" altLang="en-US" sz="2800" dirty="0"/>
              <a:t>　</a:t>
            </a:r>
          </a:p>
        </p:txBody>
      </p:sp>
      <p:sp>
        <p:nvSpPr>
          <p:cNvPr id="6" name="文字版面配置區 5"/>
          <p:cNvSpPr>
            <a:spLocks noGrp="1"/>
          </p:cNvSpPr>
          <p:nvPr>
            <p:ph type="body" sz="half" idx="16"/>
          </p:nvPr>
        </p:nvSpPr>
        <p:spPr/>
        <p:style>
          <a:lnRef idx="2">
            <a:schemeClr val="accent2"/>
          </a:lnRef>
          <a:fillRef idx="1">
            <a:schemeClr val="lt1"/>
          </a:fillRef>
          <a:effectRef idx="0">
            <a:schemeClr val="accent2"/>
          </a:effectRef>
          <a:fontRef idx="minor">
            <a:schemeClr val="dk1"/>
          </a:fontRef>
        </p:style>
        <p:txBody>
          <a:bodyPr/>
          <a:lstStyle/>
          <a:p>
            <a:pPr marL="285750" indent="-285750" algn="l">
              <a:buFont typeface="Arial" panose="020B0604020202020204" pitchFamily="34" charset="0"/>
              <a:buChar char="•"/>
            </a:pPr>
            <a:r>
              <a:rPr lang="zh-TW" altLang="en-US" sz="2800" dirty="0" smtClean="0"/>
              <a:t>教授演講</a:t>
            </a:r>
            <a:endParaRPr lang="en-US" altLang="zh-TW" sz="2800" dirty="0" smtClean="0"/>
          </a:p>
          <a:p>
            <a:pPr marL="285750" indent="-285750" algn="l">
              <a:buFont typeface="Arial" panose="020B0604020202020204" pitchFamily="34" charset="0"/>
              <a:buChar char="•"/>
            </a:pPr>
            <a:r>
              <a:rPr lang="zh-TW" altLang="en-US" sz="2800" dirty="0" smtClean="0"/>
              <a:t>實際</a:t>
            </a:r>
            <a:r>
              <a:rPr lang="zh-TW" altLang="en-US" sz="2800" dirty="0"/>
              <a:t>到校參訪（奈米實驗課程）</a:t>
            </a:r>
            <a:endParaRPr lang="en-US" altLang="zh-TW" sz="2800" dirty="0"/>
          </a:p>
          <a:p>
            <a:endParaRPr lang="zh-TW" altLang="en-US" dirty="0"/>
          </a:p>
        </p:txBody>
      </p:sp>
      <p:sp>
        <p:nvSpPr>
          <p:cNvPr id="7" name="文字版面配置區 6"/>
          <p:cNvSpPr>
            <a:spLocks noGrp="1"/>
          </p:cNvSpPr>
          <p:nvPr>
            <p:ph type="body" sz="quarter" idx="13"/>
          </p:nvPr>
        </p:nvSpPr>
        <p:spPr/>
        <p:txBody>
          <a:bodyPr/>
          <a:lstStyle/>
          <a:p>
            <a:r>
              <a:rPr lang="zh-TW" altLang="en-US" sz="3200" b="1" dirty="0">
                <a:solidFill>
                  <a:srgbClr val="FF0000"/>
                </a:solidFill>
              </a:rPr>
              <a:t>政府與民間資源</a:t>
            </a:r>
          </a:p>
        </p:txBody>
      </p:sp>
      <p:sp>
        <p:nvSpPr>
          <p:cNvPr id="8" name="文字版面配置區 7"/>
          <p:cNvSpPr>
            <a:spLocks noGrp="1"/>
          </p:cNvSpPr>
          <p:nvPr>
            <p:ph type="body" sz="half" idx="17"/>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800" dirty="0" smtClean="0"/>
              <a:t>空</a:t>
            </a:r>
            <a:r>
              <a:rPr lang="zh-TW" altLang="en-US" sz="2800" dirty="0"/>
              <a:t>英英文展</a:t>
            </a:r>
            <a:r>
              <a:rPr lang="zh-TW" altLang="en-US" sz="2800" dirty="0" smtClean="0"/>
              <a:t>演</a:t>
            </a:r>
            <a:endParaRPr lang="en-US" altLang="zh-TW" sz="2800" dirty="0" smtClean="0"/>
          </a:p>
          <a:p>
            <a:pPr marL="285750" indent="-285750" algn="l">
              <a:buFont typeface="Arial" panose="020B0604020202020204" pitchFamily="34" charset="0"/>
              <a:buChar char="•"/>
            </a:pPr>
            <a:r>
              <a:rPr lang="zh-TW" altLang="en-US" sz="2800" dirty="0" smtClean="0"/>
              <a:t>交換</a:t>
            </a:r>
            <a:r>
              <a:rPr lang="zh-TW" altLang="en-US" sz="2800" dirty="0"/>
              <a:t>學生</a:t>
            </a:r>
          </a:p>
        </p:txBody>
      </p:sp>
    </p:spTree>
    <p:extLst>
      <p:ext uri="{BB962C8B-B14F-4D97-AF65-F5344CB8AC3E}">
        <p14:creationId xmlns:p14="http://schemas.microsoft.com/office/powerpoint/2010/main" val="6506322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教學資源</a:t>
            </a:r>
            <a:r>
              <a:rPr lang="zh-TW" altLang="en-US" dirty="0" smtClean="0">
                <a:solidFill>
                  <a:srgbClr val="FFC000"/>
                </a:solidFill>
                <a:latin typeface="微軟正黑體" panose="020B0604030504040204" pitchFamily="34" charset="-120"/>
                <a:ea typeface="微軟正黑體" panose="020B0604030504040204" pitchFamily="34" charset="-120"/>
              </a:rPr>
              <a:t>應用</a:t>
            </a:r>
            <a:r>
              <a:rPr lang="zh-TW" altLang="en-US" dirty="0" smtClean="0">
                <a:latin typeface="微軟正黑體" panose="020B0604030504040204" pitchFamily="34" charset="-120"/>
                <a:ea typeface="微軟正黑體" panose="020B0604030504040204" pitchFamily="34" charset="-120"/>
              </a:rPr>
              <a:t>多元</a:t>
            </a:r>
            <a:endParaRPr lang="zh-TW" altLang="en-US"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r>
              <a:rPr lang="zh-TW" altLang="en-US" sz="3200" b="1" dirty="0">
                <a:solidFill>
                  <a:srgbClr val="FF0000"/>
                </a:solidFill>
              </a:rPr>
              <a:t>校內活動</a:t>
            </a:r>
            <a:r>
              <a:rPr lang="zh-TW" altLang="en-US" sz="3200" dirty="0"/>
              <a:t>多元</a:t>
            </a:r>
          </a:p>
        </p:txBody>
      </p:sp>
      <p:sp>
        <p:nvSpPr>
          <p:cNvPr id="4" name="文字版面配置區 3"/>
          <p:cNvSpPr>
            <a:spLocks noGrp="1"/>
          </p:cNvSpPr>
          <p:nvPr>
            <p:ph type="body" sz="half" idx="15"/>
          </p:nvPr>
        </p:nvSpPr>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Arial" panose="020B0604020202020204" pitchFamily="34" charset="0"/>
              <a:buChar char="•"/>
            </a:pPr>
            <a:r>
              <a:rPr lang="zh-TW" altLang="en-US" sz="2800" dirty="0" smtClean="0"/>
              <a:t>周六英</a:t>
            </a:r>
            <a:r>
              <a:rPr lang="zh-TW" altLang="en-US" sz="2800" dirty="0"/>
              <a:t>文</a:t>
            </a:r>
            <a:r>
              <a:rPr lang="zh-TW" altLang="en-US" sz="2800" dirty="0" smtClean="0"/>
              <a:t>營</a:t>
            </a:r>
            <a:endParaRPr lang="en-US" altLang="zh-TW" sz="2800" dirty="0" smtClean="0"/>
          </a:p>
          <a:p>
            <a:pPr marL="285750" indent="-285750" algn="l">
              <a:buFont typeface="Arial" panose="020B0604020202020204" pitchFamily="34" charset="0"/>
              <a:buChar char="•"/>
            </a:pPr>
            <a:r>
              <a:rPr lang="zh-TW" altLang="en-US" sz="2800" dirty="0" smtClean="0"/>
              <a:t>校內比賽</a:t>
            </a:r>
            <a:endParaRPr lang="en-US" altLang="zh-TW" sz="2800" dirty="0" smtClean="0"/>
          </a:p>
          <a:p>
            <a:pPr marL="914400" lvl="1" indent="-457200">
              <a:buFont typeface="Wingdings" panose="05000000000000000000" pitchFamily="2" charset="2"/>
              <a:buChar char="Ø"/>
            </a:pPr>
            <a:r>
              <a:rPr lang="zh-TW" altLang="en-US" sz="1800" dirty="0" smtClean="0"/>
              <a:t>演講比賽</a:t>
            </a:r>
            <a:endParaRPr lang="en-US" altLang="zh-TW" sz="1800" dirty="0"/>
          </a:p>
          <a:p>
            <a:pPr marL="914400" lvl="1" indent="-457200">
              <a:buFont typeface="Wingdings" panose="05000000000000000000" pitchFamily="2" charset="2"/>
              <a:buChar char="Ø"/>
            </a:pPr>
            <a:r>
              <a:rPr lang="zh-TW" altLang="en-US" sz="1800" dirty="0" smtClean="0"/>
              <a:t>話劇比賽</a:t>
            </a:r>
            <a:endParaRPr lang="en-US" altLang="zh-TW" sz="1800" dirty="0"/>
          </a:p>
          <a:p>
            <a:pPr marL="914400" lvl="1" indent="-457200">
              <a:buFont typeface="Wingdings" panose="05000000000000000000" pitchFamily="2" charset="2"/>
              <a:buChar char="Ø"/>
            </a:pPr>
            <a:r>
              <a:rPr lang="zh-TW" altLang="en-US" sz="1800" dirty="0" smtClean="0"/>
              <a:t>英文</a:t>
            </a:r>
            <a:r>
              <a:rPr lang="zh-TW" altLang="en-US" sz="1800" dirty="0"/>
              <a:t>歌唱</a:t>
            </a:r>
            <a:r>
              <a:rPr lang="zh-TW" altLang="en-US" sz="1800" dirty="0" smtClean="0"/>
              <a:t>比賽</a:t>
            </a:r>
            <a:endParaRPr lang="zh-TW" altLang="en-US" sz="1800" dirty="0"/>
          </a:p>
          <a:p>
            <a:endParaRPr lang="zh-TW" altLang="en-US" dirty="0"/>
          </a:p>
        </p:txBody>
      </p:sp>
      <p:sp>
        <p:nvSpPr>
          <p:cNvPr id="5" name="文字版面配置區 4"/>
          <p:cNvSpPr>
            <a:spLocks noGrp="1"/>
          </p:cNvSpPr>
          <p:nvPr>
            <p:ph type="body" sz="quarter" idx="3"/>
          </p:nvPr>
        </p:nvSpPr>
        <p:spPr/>
        <p:txBody>
          <a:bodyPr/>
          <a:lstStyle/>
          <a:p>
            <a:r>
              <a:rPr lang="zh-TW" altLang="en-US" sz="3200" b="1" dirty="0" smtClean="0">
                <a:solidFill>
                  <a:srgbClr val="FF0000"/>
                </a:solidFill>
              </a:rPr>
              <a:t>硬體設施</a:t>
            </a:r>
            <a:r>
              <a:rPr lang="zh-TW" altLang="en-US" sz="3200" dirty="0" smtClean="0"/>
              <a:t>完善</a:t>
            </a:r>
            <a:endParaRPr lang="zh-TW" altLang="en-US" sz="3200" dirty="0"/>
          </a:p>
        </p:txBody>
      </p:sp>
      <p:sp>
        <p:nvSpPr>
          <p:cNvPr id="6" name="文字版面配置區 5"/>
          <p:cNvSpPr>
            <a:spLocks noGrp="1"/>
          </p:cNvSpPr>
          <p:nvPr>
            <p:ph type="body" sz="half" idx="16"/>
          </p:nvPr>
        </p:nvSpPr>
        <p:spPr/>
        <p:style>
          <a:lnRef idx="2">
            <a:schemeClr val="accent2"/>
          </a:lnRef>
          <a:fillRef idx="1">
            <a:schemeClr val="lt1"/>
          </a:fillRef>
          <a:effectRef idx="0">
            <a:schemeClr val="accent2"/>
          </a:effectRef>
          <a:fontRef idx="minor">
            <a:schemeClr val="dk1"/>
          </a:fontRef>
        </p:style>
        <p:txBody>
          <a:bodyPr/>
          <a:lstStyle/>
          <a:p>
            <a:pPr marL="285750" indent="-285750" algn="l">
              <a:buFont typeface="Arial" panose="020B0604020202020204" pitchFamily="34" charset="0"/>
              <a:buChar char="•"/>
            </a:pPr>
            <a:r>
              <a:rPr lang="zh-TW" altLang="en-US" sz="2800" dirty="0" smtClean="0"/>
              <a:t>科學</a:t>
            </a:r>
            <a:r>
              <a:rPr lang="zh-TW" altLang="en-US" sz="2800" dirty="0"/>
              <a:t>館實驗室</a:t>
            </a:r>
            <a:endParaRPr lang="en-US" altLang="zh-TW" sz="2800" dirty="0"/>
          </a:p>
          <a:p>
            <a:endParaRPr lang="zh-TW" altLang="en-US" dirty="0"/>
          </a:p>
        </p:txBody>
      </p:sp>
      <p:sp>
        <p:nvSpPr>
          <p:cNvPr id="7" name="文字版面配置區 6"/>
          <p:cNvSpPr>
            <a:spLocks noGrp="1"/>
          </p:cNvSpPr>
          <p:nvPr>
            <p:ph type="body" sz="quarter" idx="13"/>
          </p:nvPr>
        </p:nvSpPr>
        <p:spPr/>
        <p:txBody>
          <a:bodyPr/>
          <a:lstStyle/>
          <a:p>
            <a:r>
              <a:rPr lang="zh-TW" altLang="en-US" sz="3200" b="1" dirty="0">
                <a:solidFill>
                  <a:srgbClr val="FF0000"/>
                </a:solidFill>
              </a:rPr>
              <a:t>社團資源</a:t>
            </a:r>
            <a:r>
              <a:rPr lang="zh-TW" altLang="en-US" sz="3200" dirty="0"/>
              <a:t>豐富</a:t>
            </a:r>
          </a:p>
        </p:txBody>
      </p:sp>
      <p:sp>
        <p:nvSpPr>
          <p:cNvPr id="8" name="文字版面配置區 7"/>
          <p:cNvSpPr>
            <a:spLocks noGrp="1"/>
          </p:cNvSpPr>
          <p:nvPr>
            <p:ph type="body" sz="half" idx="17"/>
          </p:nvPr>
        </p:nvSpPr>
        <p:spPr/>
        <p:style>
          <a:lnRef idx="2">
            <a:schemeClr val="accent2"/>
          </a:lnRef>
          <a:fillRef idx="1">
            <a:schemeClr val="lt1"/>
          </a:fillRef>
          <a:effectRef idx="0">
            <a:schemeClr val="accent2"/>
          </a:effectRef>
          <a:fontRef idx="minor">
            <a:schemeClr val="dk1"/>
          </a:fontRef>
        </p:style>
        <p:txBody>
          <a:bodyPr/>
          <a:lstStyle/>
          <a:p>
            <a:pPr marL="285750" indent="-285750" algn="l">
              <a:buFont typeface="Arial" panose="020B0604020202020204" pitchFamily="34" charset="0"/>
              <a:buChar char="•"/>
            </a:pPr>
            <a:r>
              <a:rPr lang="zh-TW" altLang="en-US" sz="2800" b="1" dirty="0" smtClean="0"/>
              <a:t>科研社</a:t>
            </a:r>
            <a:endParaRPr lang="en-US" altLang="zh-TW" sz="2800" b="1" dirty="0" smtClean="0"/>
          </a:p>
          <a:p>
            <a:pPr marL="742950" lvl="1" indent="-285750">
              <a:buFont typeface="Wingdings" panose="05000000000000000000" pitchFamily="2" charset="2"/>
              <a:buChar char="Ø"/>
            </a:pPr>
            <a:r>
              <a:rPr lang="zh-TW" altLang="en-US" sz="1800" dirty="0" smtClean="0"/>
              <a:t>校</a:t>
            </a:r>
            <a:r>
              <a:rPr lang="zh-TW" altLang="en-US" sz="1800" dirty="0"/>
              <a:t>內學生回饋</a:t>
            </a:r>
            <a:r>
              <a:rPr lang="zh-TW" altLang="en-US" sz="1800" dirty="0" smtClean="0"/>
              <a:t>社會</a:t>
            </a:r>
            <a:r>
              <a:rPr lang="zh-TW" altLang="en-US" sz="1800" dirty="0"/>
              <a:t>，</a:t>
            </a:r>
            <a:r>
              <a:rPr lang="zh-TW" altLang="en-US" sz="1800" dirty="0" smtClean="0"/>
              <a:t>自行</a:t>
            </a:r>
            <a:r>
              <a:rPr lang="zh-TW" altLang="en-US" sz="1800" dirty="0"/>
              <a:t>培養</a:t>
            </a:r>
            <a:r>
              <a:rPr lang="zh-TW" altLang="en-US" sz="1800" dirty="0" smtClean="0"/>
              <a:t>創造力</a:t>
            </a:r>
            <a:endParaRPr lang="en-US" altLang="zh-TW" sz="1800" dirty="0"/>
          </a:p>
          <a:p>
            <a:endParaRPr lang="zh-TW" altLang="en-US" dirty="0"/>
          </a:p>
        </p:txBody>
      </p:sp>
    </p:spTree>
    <p:extLst>
      <p:ext uri="{BB962C8B-B14F-4D97-AF65-F5344CB8AC3E}">
        <p14:creationId xmlns:p14="http://schemas.microsoft.com/office/powerpoint/2010/main" val="832550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提供討論平台</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85800" y="0"/>
            <a:ext cx="10394707" cy="5374585"/>
          </a:xfrm>
        </p:spPr>
        <p:txBody>
          <a:bodyPr/>
          <a:lstStyle/>
          <a:p>
            <a:r>
              <a:rPr lang="zh-TW" altLang="en-US" sz="2800" dirty="0" smtClean="0"/>
              <a:t>課程</a:t>
            </a:r>
            <a:r>
              <a:rPr lang="zh-TW" altLang="en-US" sz="2800" dirty="0"/>
              <a:t>發展委員會</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950" y="1045472"/>
            <a:ext cx="5772150" cy="4329113"/>
          </a:xfrm>
          <a:prstGeom prst="rect">
            <a:avLst/>
          </a:prstGeom>
          <a:ln>
            <a:noFill/>
          </a:ln>
          <a:effectLst>
            <a:softEdge rad="112500"/>
          </a:effectLst>
        </p:spPr>
      </p:pic>
    </p:spTree>
    <p:extLst>
      <p:ext uri="{BB962C8B-B14F-4D97-AF65-F5344CB8AC3E}">
        <p14:creationId xmlns:p14="http://schemas.microsoft.com/office/powerpoint/2010/main" val="960868284"/>
      </p:ext>
    </p:extLst>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主要賽事">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E3530EC-BA5B-407C-9B36-00820F39551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509</TotalTime>
  <Words>1171</Words>
  <Application>Microsoft Office PowerPoint</Application>
  <PresentationFormat>自訂</PresentationFormat>
  <Paragraphs>111</Paragraphs>
  <Slides>18</Slides>
  <Notes>4</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主要賽事</vt:lpstr>
      <vt:lpstr>教學資源的來源與影響</vt:lpstr>
      <vt:lpstr>研究動機</vt:lpstr>
      <vt:lpstr>研究動機</vt:lpstr>
      <vt:lpstr>研究目的</vt:lpstr>
      <vt:lpstr>如何蒐集資料</vt:lpstr>
      <vt:lpstr>第一次參訪</vt:lpstr>
      <vt:lpstr>教學資源來源靈活</vt:lpstr>
      <vt:lpstr>教學資源應用多元</vt:lpstr>
      <vt:lpstr>提供討論平台</vt:lpstr>
      <vt:lpstr>第二次參訪</vt:lpstr>
      <vt:lpstr>教學資源來源</vt:lpstr>
      <vt:lpstr>課堂教學上</vt:lpstr>
      <vt:lpstr>其他發現</vt:lpstr>
      <vt:lpstr>結論</vt:lpstr>
      <vt:lpstr>PowerPoint 簡報</vt:lpstr>
      <vt:lpstr>問題延伸: </vt:lpstr>
      <vt:lpstr>PowerPoint 簡報</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廉千儀</dc:creator>
  <cp:lastModifiedBy>user</cp:lastModifiedBy>
  <cp:revision>41</cp:revision>
  <dcterms:created xsi:type="dcterms:W3CDTF">2015-01-11T12:41:20Z</dcterms:created>
  <dcterms:modified xsi:type="dcterms:W3CDTF">2015-01-17T14:24:13Z</dcterms:modified>
</cp:coreProperties>
</file>